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36"/>
  </p:notesMasterIdLst>
  <p:sldIdLst>
    <p:sldId id="256" r:id="rId2"/>
    <p:sldId id="267" r:id="rId3"/>
    <p:sldId id="257" r:id="rId4"/>
    <p:sldId id="258" r:id="rId5"/>
    <p:sldId id="260" r:id="rId6"/>
    <p:sldId id="259" r:id="rId7"/>
    <p:sldId id="293" r:id="rId8"/>
    <p:sldId id="295" r:id="rId9"/>
    <p:sldId id="290" r:id="rId10"/>
    <p:sldId id="308" r:id="rId11"/>
    <p:sldId id="307" r:id="rId12"/>
    <p:sldId id="309" r:id="rId13"/>
    <p:sldId id="302" r:id="rId14"/>
    <p:sldId id="297" r:id="rId15"/>
    <p:sldId id="298" r:id="rId16"/>
    <p:sldId id="300" r:id="rId17"/>
    <p:sldId id="301" r:id="rId18"/>
    <p:sldId id="303" r:id="rId19"/>
    <p:sldId id="306" r:id="rId20"/>
    <p:sldId id="304" r:id="rId21"/>
    <p:sldId id="305" r:id="rId22"/>
    <p:sldId id="310" r:id="rId23"/>
    <p:sldId id="261" r:id="rId24"/>
    <p:sldId id="274" r:id="rId25"/>
    <p:sldId id="294" r:id="rId26"/>
    <p:sldId id="296" r:id="rId27"/>
    <p:sldId id="311" r:id="rId28"/>
    <p:sldId id="263" r:id="rId29"/>
    <p:sldId id="312" r:id="rId30"/>
    <p:sldId id="264" r:id="rId31"/>
    <p:sldId id="265" r:id="rId32"/>
    <p:sldId id="284" r:id="rId33"/>
    <p:sldId id="266" r:id="rId34"/>
    <p:sldId id="313"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459" autoAdjust="0"/>
  </p:normalViewPr>
  <p:slideViewPr>
    <p:cSldViewPr snapToGrid="0">
      <p:cViewPr varScale="1">
        <p:scale>
          <a:sx n="45" d="100"/>
          <a:sy n="45" d="100"/>
        </p:scale>
        <p:origin x="-158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157998-32CC-4E68-9279-219A105C2522}" type="datetimeFigureOut">
              <a:rPr lang="de-DE" smtClean="0"/>
              <a:pPr/>
              <a:t>01.10.2016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F5AB6-957C-483B-AEBF-C67128844B4D}" type="slidenum">
              <a:rPr lang="de-DE" smtClean="0"/>
              <a:pPr/>
              <a:t>‹#›</a:t>
            </a:fld>
            <a:endParaRPr lang="de-DE"/>
          </a:p>
        </p:txBody>
      </p:sp>
    </p:spTree>
    <p:extLst>
      <p:ext uri="{BB962C8B-B14F-4D97-AF65-F5344CB8AC3E}">
        <p14:creationId xmlns="" xmlns:p14="http://schemas.microsoft.com/office/powerpoint/2010/main" val="2620811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4F5AB6-957C-483B-AEBF-C67128844B4D}" type="slidenum">
              <a:rPr lang="de-DE" smtClean="0"/>
              <a:pPr/>
              <a:t>16</a:t>
            </a:fld>
            <a:endParaRPr lang="de-DE"/>
          </a:p>
        </p:txBody>
      </p:sp>
    </p:spTree>
    <p:extLst>
      <p:ext uri="{BB962C8B-B14F-4D97-AF65-F5344CB8AC3E}">
        <p14:creationId xmlns="" xmlns:p14="http://schemas.microsoft.com/office/powerpoint/2010/main" val="2637964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54F5AB6-957C-483B-AEBF-C67128844B4D}" type="slidenum">
              <a:rPr lang="de-DE" smtClean="0"/>
              <a:pPr/>
              <a:t>17</a:t>
            </a:fld>
            <a:endParaRPr lang="de-DE"/>
          </a:p>
        </p:txBody>
      </p:sp>
    </p:spTree>
    <p:extLst>
      <p:ext uri="{BB962C8B-B14F-4D97-AF65-F5344CB8AC3E}">
        <p14:creationId xmlns="" xmlns:p14="http://schemas.microsoft.com/office/powerpoint/2010/main" val="190857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de-DE" dirty="0" smtClean="0"/>
          </a:p>
        </p:txBody>
      </p:sp>
      <p:sp>
        <p:nvSpPr>
          <p:cNvPr id="4" name="Slide Number Placeholder 3"/>
          <p:cNvSpPr>
            <a:spLocks noGrp="1"/>
          </p:cNvSpPr>
          <p:nvPr>
            <p:ph type="sldNum" sz="quarter" idx="10"/>
          </p:nvPr>
        </p:nvSpPr>
        <p:spPr/>
        <p:txBody>
          <a:bodyPr/>
          <a:lstStyle/>
          <a:p>
            <a:fld id="{054F5AB6-957C-483B-AEBF-C67128844B4D}" type="slidenum">
              <a:rPr lang="de-DE" smtClean="0"/>
              <a:pPr/>
              <a:t>18</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20</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21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054F5AB6-957C-483B-AEBF-C67128844B4D}" type="slidenum">
              <a:rPr lang="de-DE" smtClean="0"/>
              <a:pPr/>
              <a:t>2</a:t>
            </a:fld>
            <a:endParaRPr lang="de-DE"/>
          </a:p>
        </p:txBody>
      </p:sp>
    </p:spTree>
    <p:extLst>
      <p:ext uri="{BB962C8B-B14F-4D97-AF65-F5344CB8AC3E}">
        <p14:creationId xmlns="" xmlns:p14="http://schemas.microsoft.com/office/powerpoint/2010/main" val="315014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F5AB6-957C-483B-AEBF-C67128844B4D}" type="slidenum">
              <a:rPr lang="de-DE" smtClean="0"/>
              <a:pPr/>
              <a:t>23</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i="0"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25</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26</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28</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p:txBody>
      </p:sp>
      <p:sp>
        <p:nvSpPr>
          <p:cNvPr id="4" name="Foliennummernplatzhalter 3"/>
          <p:cNvSpPr>
            <a:spLocks noGrp="1"/>
          </p:cNvSpPr>
          <p:nvPr>
            <p:ph type="sldNum" sz="quarter" idx="10"/>
          </p:nvPr>
        </p:nvSpPr>
        <p:spPr/>
        <p:txBody>
          <a:bodyPr/>
          <a:lstStyle/>
          <a:p>
            <a:fld id="{054F5AB6-957C-483B-AEBF-C67128844B4D}" type="slidenum">
              <a:rPr lang="de-DE" smtClean="0"/>
              <a:pPr/>
              <a:t>30</a:t>
            </a:fld>
            <a:endParaRPr lang="de-DE"/>
          </a:p>
        </p:txBody>
      </p:sp>
    </p:spTree>
    <p:extLst>
      <p:ext uri="{BB962C8B-B14F-4D97-AF65-F5344CB8AC3E}">
        <p14:creationId xmlns="" xmlns:p14="http://schemas.microsoft.com/office/powerpoint/2010/main" val="210678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31</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33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4</a:t>
            </a:fld>
            <a:endParaRPr lang="de-DE"/>
          </a:p>
        </p:txBody>
      </p:sp>
    </p:spTree>
    <p:extLst>
      <p:ext uri="{BB962C8B-B14F-4D97-AF65-F5344CB8AC3E}">
        <p14:creationId xmlns="" xmlns:p14="http://schemas.microsoft.com/office/powerpoint/2010/main" val="183797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de-DE" baseline="0" dirty="0" smtClean="0"/>
          </a:p>
        </p:txBody>
      </p:sp>
      <p:sp>
        <p:nvSpPr>
          <p:cNvPr id="4" name="Slide Number Placeholder 3"/>
          <p:cNvSpPr>
            <a:spLocks noGrp="1"/>
          </p:cNvSpPr>
          <p:nvPr>
            <p:ph type="sldNum" sz="quarter" idx="10"/>
          </p:nvPr>
        </p:nvSpPr>
        <p:spPr/>
        <p:txBody>
          <a:bodyPr/>
          <a:lstStyle/>
          <a:p>
            <a:fld id="{054F5AB6-957C-483B-AEBF-C67128844B4D}" type="slidenum">
              <a:rPr lang="de-DE" smtClean="0"/>
              <a:pPr/>
              <a:t>6</a:t>
            </a:fld>
            <a:endParaRPr lang="de-DE"/>
          </a:p>
        </p:txBody>
      </p:sp>
    </p:spTree>
    <p:extLst>
      <p:ext uri="{BB962C8B-B14F-4D97-AF65-F5344CB8AC3E}">
        <p14:creationId xmlns="" xmlns:p14="http://schemas.microsoft.com/office/powerpoint/2010/main" val="479384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54F5AB6-957C-483B-AEBF-C67128844B4D}" type="slidenum">
              <a:rPr lang="de-DE" smtClean="0"/>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4F5AB6-957C-483B-AEBF-C67128844B4D}"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739D864-7EC5-4597-8EE7-3C2684EBF23C}"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3240144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2153E0EA-7B45-4809-8324-315FDA9D711A}"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295186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F80B07E2-324F-4E14-A85F-78DFF6A56FB3}"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5AC0D0-C9EC-4B49-8365-65FF85433EE6}" type="slidenum">
              <a:rPr lang="de-DE" smtClean="0"/>
              <a:pPr/>
              <a:t>‹#›</a:t>
            </a:fld>
            <a:endParaRPr lang="de-D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92445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F9ED14D7-C58B-4CE6-9913-B47BCB3882A6}"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2797335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17EAFC8D-CC22-47AA-B5DA-207B54404268}"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5AC0D0-C9EC-4B49-8365-65FF85433EE6}" type="slidenum">
              <a:rPr lang="de-DE" smtClean="0"/>
              <a:pPr/>
              <a:t>‹#›</a:t>
            </a:fld>
            <a:endParaRPr lang="de-D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452899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Textmasterformat bearbeiten</a:t>
            </a:r>
          </a:p>
        </p:txBody>
      </p:sp>
      <p:sp>
        <p:nvSpPr>
          <p:cNvPr id="5" name="Date Placeholder 4"/>
          <p:cNvSpPr>
            <a:spLocks noGrp="1"/>
          </p:cNvSpPr>
          <p:nvPr>
            <p:ph type="dt" sz="half" idx="10"/>
          </p:nvPr>
        </p:nvSpPr>
        <p:spPr/>
        <p:txBody>
          <a:bodyPr/>
          <a:lstStyle/>
          <a:p>
            <a:fld id="{EE047EBA-7548-4FF4-90B1-C9B2271B61DC}"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4290376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92A98235-DEAD-4C17-8A49-9DE524E5D93C}"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2511792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D8A86815-47B2-4227-BB08-1E59A60D0329}"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342352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1086F245-226D-4F60-BD6C-87A47DE49E6C}"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13493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73C8AFB-DAC7-43B2-A73A-96A87BC3117F}" type="datetime1">
              <a:rPr lang="de-DE" smtClean="0"/>
              <a:pPr/>
              <a:t>01.10.2016</a:t>
            </a:fld>
            <a:endParaRPr lang="de-DE"/>
          </a:p>
        </p:txBody>
      </p:sp>
      <p:sp>
        <p:nvSpPr>
          <p:cNvPr id="5" name="Footer Placeholder 4"/>
          <p:cNvSpPr>
            <a:spLocks noGrp="1"/>
          </p:cNvSpPr>
          <p:nvPr>
            <p:ph type="ftr" sz="quarter" idx="11"/>
          </p:nvPr>
        </p:nvSpPr>
        <p:spPr/>
        <p:txBody>
          <a:bodyPr/>
          <a:lstStyle/>
          <a:p>
            <a:endParaRPr lang="de-DE"/>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415316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1B697D5C-D138-411A-A0D6-CE6C67D08176}"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163146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94F8CAB8-C67C-4C4C-BF46-954606D86A74}" type="datetime1">
              <a:rPr lang="de-DE" smtClean="0"/>
              <a:pPr/>
              <a:t>01.10.2016</a:t>
            </a:fld>
            <a:endParaRPr lang="de-DE"/>
          </a:p>
        </p:txBody>
      </p:sp>
      <p:sp>
        <p:nvSpPr>
          <p:cNvPr id="8" name="Footer Placeholder 7"/>
          <p:cNvSpPr>
            <a:spLocks noGrp="1"/>
          </p:cNvSpPr>
          <p:nvPr>
            <p:ph type="ftr" sz="quarter" idx="11"/>
          </p:nvPr>
        </p:nvSpPr>
        <p:spPr/>
        <p:txBody>
          <a:bodyPr/>
          <a:lstStyle/>
          <a:p>
            <a:endParaRPr lang="de-DE"/>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192084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2C119BDC-9201-4117-ACDC-AF10056F2A81}" type="datetime1">
              <a:rPr lang="de-DE" smtClean="0"/>
              <a:pPr/>
              <a:t>01.10.2016</a:t>
            </a:fld>
            <a:endParaRPr lang="de-DE"/>
          </a:p>
        </p:txBody>
      </p:sp>
      <p:sp>
        <p:nvSpPr>
          <p:cNvPr id="4" name="Footer Placeholder 3"/>
          <p:cNvSpPr>
            <a:spLocks noGrp="1"/>
          </p:cNvSpPr>
          <p:nvPr>
            <p:ph type="ftr" sz="quarter" idx="11"/>
          </p:nvPr>
        </p:nvSpPr>
        <p:spPr/>
        <p:txBody>
          <a:bodyPr/>
          <a:lstStyle/>
          <a:p>
            <a:endParaRPr lang="de-DE"/>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24091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BC491-C83D-4F07-8001-0B16FD72FCD0}" type="datetime1">
              <a:rPr lang="de-DE" smtClean="0"/>
              <a:pPr/>
              <a:t>01.10.2016</a:t>
            </a:fld>
            <a:endParaRPr lang="de-DE"/>
          </a:p>
        </p:txBody>
      </p:sp>
      <p:sp>
        <p:nvSpPr>
          <p:cNvPr id="3" name="Footer Placeholder 2"/>
          <p:cNvSpPr>
            <a:spLocks noGrp="1"/>
          </p:cNvSpPr>
          <p:nvPr>
            <p:ph type="ftr" sz="quarter" idx="11"/>
          </p:nvPr>
        </p:nvSpPr>
        <p:spPr/>
        <p:txBody>
          <a:bodyPr/>
          <a:lstStyle/>
          <a:p>
            <a:endParaRPr lang="de-DE"/>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83310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B9C8CB5-4B8F-4463-A2BB-91C8678E9BA8}"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365768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2874E8C-37CB-4A48-9758-604802EE037A}" type="datetime1">
              <a:rPr lang="de-DE" smtClean="0"/>
              <a:pPr/>
              <a:t>01.10.2016</a:t>
            </a:fld>
            <a:endParaRPr lang="de-DE"/>
          </a:p>
        </p:txBody>
      </p:sp>
      <p:sp>
        <p:nvSpPr>
          <p:cNvPr id="6" name="Footer Placeholder 5"/>
          <p:cNvSpPr>
            <a:spLocks noGrp="1"/>
          </p:cNvSpPr>
          <p:nvPr>
            <p:ph type="ftr" sz="quarter" idx="11"/>
          </p:nvPr>
        </p:nvSpPr>
        <p:spPr/>
        <p:txBody>
          <a:bodyPr/>
          <a:lstStyle/>
          <a:p>
            <a:endParaRPr lang="de-DE"/>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65391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DC035AB-1B2A-41BC-A74B-D775F33D73D0}" type="datetime1">
              <a:rPr lang="de-DE" smtClean="0"/>
              <a:pPr/>
              <a:t>01.10.2016</a:t>
            </a:fld>
            <a:endParaRPr lang="de-DE"/>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5AC0D0-C9EC-4B49-8365-65FF85433EE6}" type="slidenum">
              <a:rPr lang="de-DE" smtClean="0"/>
              <a:pPr/>
              <a:t>‹#›</a:t>
            </a:fld>
            <a:endParaRPr lang="de-DE"/>
          </a:p>
        </p:txBody>
      </p:sp>
    </p:spTree>
    <p:extLst>
      <p:ext uri="{BB962C8B-B14F-4D97-AF65-F5344CB8AC3E}">
        <p14:creationId xmlns="" xmlns:p14="http://schemas.microsoft.com/office/powerpoint/2010/main" val="343092090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89213" y="1366283"/>
            <a:ext cx="8915399" cy="2262781"/>
          </a:xfrm>
        </p:spPr>
        <p:txBody>
          <a:bodyPr>
            <a:normAutofit/>
          </a:bodyPr>
          <a:lstStyle/>
          <a:p>
            <a:r>
              <a:rPr lang="de-DE" sz="6900" dirty="0" smtClean="0"/>
              <a:t>Laudato si</a:t>
            </a:r>
            <a:r>
              <a:rPr lang="en-US" sz="6900" dirty="0" smtClean="0"/>
              <a:t>’</a:t>
            </a:r>
            <a:r>
              <a:rPr lang="en-US" dirty="0" smtClean="0"/>
              <a:t/>
            </a:r>
            <a:br>
              <a:rPr lang="en-US" dirty="0" smtClean="0"/>
            </a:br>
            <a:r>
              <a:rPr lang="de-DE" sz="3600" dirty="0" smtClean="0"/>
              <a:t>Über die Sorge für </a:t>
            </a:r>
            <a:br>
              <a:rPr lang="de-DE" sz="3600" dirty="0" smtClean="0"/>
            </a:br>
            <a:r>
              <a:rPr lang="de-DE" sz="3600" dirty="0" smtClean="0"/>
              <a:t>das gemeinsame Haus</a:t>
            </a:r>
            <a:endParaRPr lang="de-DE" sz="3600" dirty="0"/>
          </a:p>
        </p:txBody>
      </p:sp>
      <p:sp>
        <p:nvSpPr>
          <p:cNvPr id="3" name="Untertitel 2"/>
          <p:cNvSpPr>
            <a:spLocks noGrp="1"/>
          </p:cNvSpPr>
          <p:nvPr>
            <p:ph type="subTitle" idx="1"/>
          </p:nvPr>
        </p:nvSpPr>
        <p:spPr>
          <a:xfrm>
            <a:off x="2589213" y="4330811"/>
            <a:ext cx="8915399" cy="1126283"/>
          </a:xfrm>
        </p:spPr>
        <p:txBody>
          <a:bodyPr>
            <a:noAutofit/>
          </a:bodyPr>
          <a:lstStyle/>
          <a:p>
            <a:r>
              <a:rPr lang="de-DE" sz="2800" dirty="0" smtClean="0"/>
              <a:t>Infoabend zur Enzyklika </a:t>
            </a:r>
          </a:p>
          <a:p>
            <a:r>
              <a:rPr lang="de-DE" sz="2800" dirty="0" smtClean="0"/>
              <a:t>Gemeindehaus St. Marien</a:t>
            </a:r>
          </a:p>
          <a:p>
            <a:r>
              <a:rPr lang="de-DE" sz="2800" dirty="0" smtClean="0"/>
              <a:t>29.09.2016</a:t>
            </a:r>
            <a:endParaRPr lang="de-DE" sz="2800" dirty="0"/>
          </a:p>
        </p:txBody>
      </p:sp>
      <p:pic>
        <p:nvPicPr>
          <p:cNvPr id="1026" name="Picture 2" descr="https://www.bibelwerk.de/sixcms/media.php/39/kun03_3213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46932" y="671509"/>
            <a:ext cx="3561477" cy="54819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65AC0D0-C9EC-4B49-8365-65FF85433EE6}" type="slidenum">
              <a:rPr lang="de-DE" smtClean="0"/>
              <a:pPr/>
              <a:t>1</a:t>
            </a:fld>
            <a:endParaRPr lang="de-DE"/>
          </a:p>
        </p:txBody>
      </p:sp>
    </p:spTree>
    <p:extLst>
      <p:ext uri="{BB962C8B-B14F-4D97-AF65-F5344CB8AC3E}">
        <p14:creationId xmlns="" xmlns:p14="http://schemas.microsoft.com/office/powerpoint/2010/main" val="18039730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err="1" smtClean="0"/>
              <a:t>Thema</a:t>
            </a:r>
            <a:r>
              <a:rPr lang="en-US" sz="3800" dirty="0" smtClean="0"/>
              <a:t> 1: Die </a:t>
            </a:r>
            <a:r>
              <a:rPr lang="en-US" sz="3800" dirty="0" err="1" smtClean="0"/>
              <a:t>sozio</a:t>
            </a:r>
            <a:r>
              <a:rPr lang="en-US" sz="3800" dirty="0" smtClean="0"/>
              <a:t>-</a:t>
            </a:r>
            <a:r>
              <a:rPr lang="de-DE" sz="3800" dirty="0" smtClean="0"/>
              <a:t>ökologische Krise</a:t>
            </a:r>
            <a:endParaRPr lang="en-US" sz="3800" dirty="0"/>
          </a:p>
        </p:txBody>
      </p:sp>
      <p:sp>
        <p:nvSpPr>
          <p:cNvPr id="3" name="Content Placeholder 2"/>
          <p:cNvSpPr>
            <a:spLocks noGrp="1"/>
          </p:cNvSpPr>
          <p:nvPr>
            <p:ph idx="1"/>
          </p:nvPr>
        </p:nvSpPr>
        <p:spPr>
          <a:xfrm>
            <a:off x="2589212" y="1658679"/>
            <a:ext cx="8915400" cy="4252543"/>
          </a:xfrm>
        </p:spPr>
        <p:txBody>
          <a:bodyPr>
            <a:normAutofit/>
          </a:bodyPr>
          <a:lstStyle/>
          <a:p>
            <a:r>
              <a:rPr lang="de-DE" sz="2400" dirty="0" smtClean="0"/>
              <a:t>Der Klimawandel</a:t>
            </a:r>
            <a:endParaRPr lang="en-US" sz="24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10</a:t>
            </a:fld>
            <a:endParaRPr lang="de-DE"/>
          </a:p>
        </p:txBody>
      </p:sp>
      <p:pic>
        <p:nvPicPr>
          <p:cNvPr id="5" name="Picture 2"/>
          <p:cNvPicPr>
            <a:picLocks noChangeAspect="1" noChangeArrowheads="1"/>
          </p:cNvPicPr>
          <p:nvPr/>
        </p:nvPicPr>
        <p:blipFill>
          <a:blip r:embed="rId3" cstate="print"/>
          <a:srcRect/>
          <a:stretch>
            <a:fillRect/>
          </a:stretch>
        </p:blipFill>
        <p:spPr bwMode="auto">
          <a:xfrm>
            <a:off x="1213589" y="2211572"/>
            <a:ext cx="6662163" cy="4301816"/>
          </a:xfrm>
          <a:prstGeom prst="rect">
            <a:avLst/>
          </a:prstGeom>
          <a:noFill/>
          <a:ln w="9525">
            <a:noFill/>
            <a:miter lim="800000"/>
            <a:headEnd/>
            <a:tailEnd/>
          </a:ln>
        </p:spPr>
      </p:pic>
      <p:pic>
        <p:nvPicPr>
          <p:cNvPr id="6" name="Picture 4" descr="http://un-kampagne.de/typo3temp/pics/ee0ece978a.jpg"/>
          <p:cNvPicPr>
            <a:picLocks noChangeAspect="1" noChangeArrowheads="1"/>
          </p:cNvPicPr>
          <p:nvPr/>
        </p:nvPicPr>
        <p:blipFill>
          <a:blip r:embed="rId4" cstate="print"/>
          <a:srcRect/>
          <a:stretch>
            <a:fillRect/>
          </a:stretch>
        </p:blipFill>
        <p:spPr bwMode="auto">
          <a:xfrm>
            <a:off x="8081249" y="2734264"/>
            <a:ext cx="3796418" cy="243315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1: Die sozio-ökologische Krise</a:t>
            </a:r>
            <a:endParaRPr lang="en-US" sz="3800" dirty="0"/>
          </a:p>
        </p:txBody>
      </p:sp>
      <p:sp>
        <p:nvSpPr>
          <p:cNvPr id="4" name="Content Placeholder 3"/>
          <p:cNvSpPr txBox="1">
            <a:spLocks noGrp="1"/>
          </p:cNvSpPr>
          <p:nvPr>
            <p:ph idx="1"/>
          </p:nvPr>
        </p:nvSpPr>
        <p:spPr>
          <a:xfrm>
            <a:off x="2546682" y="2062716"/>
            <a:ext cx="9021541" cy="3046988"/>
          </a:xfrm>
          <a:prstGeom prst="rect">
            <a:avLst/>
          </a:prstGeom>
          <a:noFill/>
        </p:spPr>
        <p:txBody>
          <a:bodyPr wrap="square" rtlCol="0">
            <a:spAutoFit/>
          </a:bodyPr>
          <a:lstStyle/>
          <a:p>
            <a:r>
              <a:rPr lang="de-DE" sz="2400" dirty="0" smtClean="0"/>
              <a:t>„Wir bemerken nicht mehr, dass einige sich in einem erniedrigenden Elend dahinschleppen ohne wirkliche Möglichkeiten, es zu überwinden, während andere nicht einmal wissen, was sie mit ihrem Besitz anfangen sollen, voll Eitelkeit eine vorgebliche Überlegenheit zur Schau zu stellen und ein Ausmaß an Verschwendung hinter sich zurückzulassen, das unmöglich verallgemeinert werden könnte, ohne den Planeten zu zerstören.“ (90)</a:t>
            </a:r>
            <a:endParaRPr lang="en-US" sz="2400" dirty="0"/>
          </a:p>
        </p:txBody>
      </p:sp>
      <p:sp>
        <p:nvSpPr>
          <p:cNvPr id="5" name="Slide Number Placeholder 4"/>
          <p:cNvSpPr>
            <a:spLocks noGrp="1"/>
          </p:cNvSpPr>
          <p:nvPr>
            <p:ph type="sldNum" sz="quarter" idx="12"/>
          </p:nvPr>
        </p:nvSpPr>
        <p:spPr/>
        <p:txBody>
          <a:bodyPr/>
          <a:lstStyle/>
          <a:p>
            <a:fld id="{465AC0D0-C9EC-4B49-8365-65FF85433EE6}"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1: Die sozio-ökologische Krise</a:t>
            </a:r>
            <a:endParaRPr lang="en-US" sz="3800" dirty="0"/>
          </a:p>
        </p:txBody>
      </p:sp>
      <p:sp>
        <p:nvSpPr>
          <p:cNvPr id="3" name="Content Placeholder 2"/>
          <p:cNvSpPr>
            <a:spLocks noGrp="1"/>
          </p:cNvSpPr>
          <p:nvPr>
            <p:ph idx="1"/>
          </p:nvPr>
        </p:nvSpPr>
        <p:spPr>
          <a:xfrm>
            <a:off x="2589212" y="1488558"/>
            <a:ext cx="8915400" cy="4422664"/>
          </a:xfrm>
        </p:spPr>
        <p:txBody>
          <a:bodyPr>
            <a:normAutofit/>
          </a:bodyPr>
          <a:lstStyle/>
          <a:p>
            <a:r>
              <a:rPr lang="de-DE" sz="2400" dirty="0" smtClean="0"/>
              <a:t>Unverantwortliche Landwirtschaft</a:t>
            </a:r>
            <a:endParaRPr lang="en-US" sz="24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12</a:t>
            </a:fld>
            <a:endParaRPr lang="de-DE"/>
          </a:p>
        </p:txBody>
      </p:sp>
      <p:pic>
        <p:nvPicPr>
          <p:cNvPr id="5" name="Picture 2" descr="http://hinundweg.blogsport.eu/files/2015/10/bild_programm_tag_1_bis_6_-_006.jpg"/>
          <p:cNvPicPr>
            <a:picLocks noChangeAspect="1" noChangeArrowheads="1"/>
          </p:cNvPicPr>
          <p:nvPr/>
        </p:nvPicPr>
        <p:blipFill>
          <a:blip r:embed="rId3" cstate="print"/>
          <a:srcRect/>
          <a:stretch>
            <a:fillRect/>
          </a:stretch>
        </p:blipFill>
        <p:spPr bwMode="auto">
          <a:xfrm>
            <a:off x="2721936" y="2020186"/>
            <a:ext cx="7502127" cy="444164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2: Die Ursachen der Krise</a:t>
            </a:r>
            <a:endParaRPr lang="en-US" sz="3800" dirty="0"/>
          </a:p>
        </p:txBody>
      </p:sp>
      <p:sp>
        <p:nvSpPr>
          <p:cNvPr id="3" name="Content Placeholder 2"/>
          <p:cNvSpPr>
            <a:spLocks noGrp="1"/>
          </p:cNvSpPr>
          <p:nvPr>
            <p:ph idx="1"/>
          </p:nvPr>
        </p:nvSpPr>
        <p:spPr>
          <a:xfrm>
            <a:off x="2589212" y="1956391"/>
            <a:ext cx="8915400" cy="3954831"/>
          </a:xfrm>
        </p:spPr>
        <p:txBody>
          <a:bodyPr>
            <a:normAutofit/>
          </a:bodyPr>
          <a:lstStyle/>
          <a:p>
            <a:pPr>
              <a:buNone/>
            </a:pPr>
            <a:r>
              <a:rPr lang="de-DE" sz="2400" dirty="0" smtClean="0"/>
              <a:t>„Es wird uns nicht nützen, die Symptome zu beschreiben, wenn wir nicht die menschliche Wurzel der ökologischen Krise erkennen.“ (LS, 101)</a:t>
            </a:r>
          </a:p>
          <a:p>
            <a:endParaRPr lang="de-DE" sz="2400" dirty="0" smtClean="0"/>
          </a:p>
          <a:p>
            <a:r>
              <a:rPr lang="de-DE" sz="2400" dirty="0" smtClean="0"/>
              <a:t>Technokratisches Paradigma</a:t>
            </a:r>
          </a:p>
          <a:p>
            <a:r>
              <a:rPr lang="de-DE" sz="2400" dirty="0" smtClean="0"/>
              <a:t>Wirtschaft mit Wachstumszwang</a:t>
            </a:r>
          </a:p>
          <a:p>
            <a:r>
              <a:rPr lang="de-DE" sz="2400" dirty="0" err="1" smtClean="0"/>
              <a:t>Konsumismus</a:t>
            </a:r>
            <a:endParaRPr lang="de-DE" sz="2400" dirty="0" smtClean="0"/>
          </a:p>
          <a:p>
            <a:r>
              <a:rPr lang="de-DE" sz="2400" dirty="0" smtClean="0"/>
              <a:t>Fehlende Ethik und Spiritualität</a:t>
            </a:r>
            <a:endParaRPr lang="en-US" sz="24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2: Die Ursachen der Krise</a:t>
            </a:r>
            <a:endParaRPr lang="de-DE" sz="3800" dirty="0"/>
          </a:p>
        </p:txBody>
      </p:sp>
      <p:sp>
        <p:nvSpPr>
          <p:cNvPr id="3" name="Inhaltsplatzhalter 2"/>
          <p:cNvSpPr>
            <a:spLocks noGrp="1"/>
          </p:cNvSpPr>
          <p:nvPr>
            <p:ph idx="1"/>
          </p:nvPr>
        </p:nvSpPr>
        <p:spPr>
          <a:xfrm>
            <a:off x="2592925" y="1339703"/>
            <a:ext cx="9040813" cy="5220586"/>
          </a:xfrm>
        </p:spPr>
        <p:txBody>
          <a:bodyPr>
            <a:normAutofit lnSpcReduction="10000"/>
          </a:bodyPr>
          <a:lstStyle/>
          <a:p>
            <a:endParaRPr lang="en-US" sz="2400" dirty="0" smtClean="0"/>
          </a:p>
          <a:p>
            <a:r>
              <a:rPr lang="en-US" sz="2400" dirty="0" smtClean="0"/>
              <a:t>Das </a:t>
            </a:r>
            <a:r>
              <a:rPr lang="en-US" sz="2400" dirty="0" err="1" smtClean="0"/>
              <a:t>Technokratische</a:t>
            </a:r>
            <a:r>
              <a:rPr lang="en-US" sz="2400" dirty="0" smtClean="0"/>
              <a:t> </a:t>
            </a:r>
            <a:r>
              <a:rPr lang="en-US" sz="2400" dirty="0" err="1" smtClean="0"/>
              <a:t>Paradigma</a:t>
            </a:r>
            <a:r>
              <a:rPr lang="en-US" sz="2400" dirty="0" smtClean="0"/>
              <a:t> </a:t>
            </a:r>
            <a:r>
              <a:rPr lang="en-US" sz="2400" dirty="0" err="1" smtClean="0"/>
              <a:t>sieht</a:t>
            </a:r>
            <a:r>
              <a:rPr lang="en-US" sz="2400" dirty="0" smtClean="0"/>
              <a:t> die </a:t>
            </a:r>
            <a:r>
              <a:rPr lang="en-US" sz="2400" dirty="0" err="1" smtClean="0"/>
              <a:t>Realit</a:t>
            </a:r>
            <a:r>
              <a:rPr lang="de-DE" sz="2400" dirty="0" err="1" smtClean="0"/>
              <a:t>ät</a:t>
            </a:r>
            <a:r>
              <a:rPr lang="de-DE" sz="2400" dirty="0" smtClean="0"/>
              <a:t> als Problem welches durch wissenschaftliche und technische Erkenntnisse gelöst werden kann</a:t>
            </a:r>
            <a:endParaRPr lang="en-US" sz="2400" dirty="0" smtClean="0"/>
          </a:p>
          <a:p>
            <a:endParaRPr lang="en-US" sz="2400" dirty="0" smtClean="0"/>
          </a:p>
          <a:p>
            <a:r>
              <a:rPr lang="en-US" sz="2400" dirty="0" err="1" smtClean="0"/>
              <a:t>Technik</a:t>
            </a:r>
            <a:r>
              <a:rPr lang="en-US" sz="2400" dirty="0" smtClean="0"/>
              <a:t>, </a:t>
            </a:r>
            <a:r>
              <a:rPr lang="en-US" sz="2400" dirty="0" err="1" smtClean="0"/>
              <a:t>losgel</a:t>
            </a:r>
            <a:r>
              <a:rPr lang="de-DE" sz="2400" dirty="0" smtClean="0"/>
              <a:t>öst, um zu beherrschen</a:t>
            </a:r>
            <a:endParaRPr lang="en-US" sz="2400" dirty="0" smtClean="0"/>
          </a:p>
          <a:p>
            <a:endParaRPr lang="en-US" sz="2400" dirty="0" smtClean="0"/>
          </a:p>
          <a:p>
            <a:r>
              <a:rPr lang="en-US" sz="2400" dirty="0" smtClean="0"/>
              <a:t>Die Welt und </a:t>
            </a:r>
            <a:r>
              <a:rPr lang="en-US" sz="2400" dirty="0" err="1" smtClean="0"/>
              <a:t>alles</a:t>
            </a:r>
            <a:r>
              <a:rPr lang="en-US" sz="2400" dirty="0" smtClean="0"/>
              <a:t> was </a:t>
            </a:r>
            <a:r>
              <a:rPr lang="en-US" sz="2400" dirty="0" err="1" smtClean="0"/>
              <a:t>ihr</a:t>
            </a:r>
            <a:r>
              <a:rPr lang="en-US" sz="2400" dirty="0" smtClean="0"/>
              <a:t> </a:t>
            </a:r>
            <a:r>
              <a:rPr lang="en-US" sz="2400" dirty="0" err="1" smtClean="0"/>
              <a:t>angehört</a:t>
            </a:r>
            <a:r>
              <a:rPr lang="en-US" sz="2400" dirty="0" smtClean="0"/>
              <a:t> </a:t>
            </a:r>
            <a:r>
              <a:rPr lang="en-US" sz="2400" dirty="0" err="1" smtClean="0"/>
              <a:t>wird</a:t>
            </a:r>
            <a:r>
              <a:rPr lang="en-US" sz="2400" dirty="0" smtClean="0"/>
              <a:t> </a:t>
            </a:r>
            <a:r>
              <a:rPr lang="en-US" sz="2400" dirty="0" err="1" smtClean="0"/>
              <a:t>als</a:t>
            </a:r>
            <a:r>
              <a:rPr lang="en-US" sz="2400" dirty="0" smtClean="0"/>
              <a:t> </a:t>
            </a:r>
            <a:r>
              <a:rPr lang="en-US" sz="2400" dirty="0" err="1" smtClean="0"/>
              <a:t>Rohstoff</a:t>
            </a:r>
            <a:r>
              <a:rPr lang="en-US" sz="2400" dirty="0" smtClean="0"/>
              <a:t> </a:t>
            </a:r>
            <a:r>
              <a:rPr lang="en-US" sz="2400" dirty="0" err="1" smtClean="0"/>
              <a:t>gesehen</a:t>
            </a:r>
            <a:r>
              <a:rPr lang="en-US" sz="2400" dirty="0" smtClean="0"/>
              <a:t>, den </a:t>
            </a:r>
            <a:r>
              <a:rPr lang="en-US" sz="2400" dirty="0" err="1" smtClean="0"/>
              <a:t>es</a:t>
            </a:r>
            <a:r>
              <a:rPr lang="en-US" sz="2400" dirty="0" smtClean="0"/>
              <a:t> zu </a:t>
            </a:r>
            <a:r>
              <a:rPr lang="en-US" sz="2400" dirty="0" err="1" smtClean="0"/>
              <a:t>nutzen</a:t>
            </a:r>
            <a:r>
              <a:rPr lang="en-US" sz="2400" dirty="0" smtClean="0"/>
              <a:t> und </a:t>
            </a:r>
            <a:r>
              <a:rPr lang="en-US" sz="2400" dirty="0" err="1" smtClean="0"/>
              <a:t>auszubeuten</a:t>
            </a:r>
            <a:r>
              <a:rPr lang="en-US" sz="2400" dirty="0" smtClean="0"/>
              <a:t> gilt.</a:t>
            </a:r>
          </a:p>
          <a:p>
            <a:endParaRPr lang="en-US" sz="2400" dirty="0" smtClean="0"/>
          </a:p>
          <a:p>
            <a:r>
              <a:rPr lang="en-US" sz="2400" dirty="0" err="1" smtClean="0"/>
              <a:t>Jedoch</a:t>
            </a:r>
            <a:r>
              <a:rPr lang="en-US" sz="2400" dirty="0" smtClean="0"/>
              <a:t> </a:t>
            </a:r>
            <a:r>
              <a:rPr lang="en-US" sz="2400" dirty="0" err="1" smtClean="0"/>
              <a:t>haben</a:t>
            </a:r>
            <a:r>
              <a:rPr lang="en-US" sz="2400" dirty="0" smtClean="0"/>
              <a:t> </a:t>
            </a:r>
            <a:r>
              <a:rPr lang="en-US" sz="2400" dirty="0" err="1" smtClean="0"/>
              <a:t>Tiere</a:t>
            </a:r>
            <a:r>
              <a:rPr lang="en-US" sz="2400" dirty="0" smtClean="0"/>
              <a:t>, die </a:t>
            </a:r>
            <a:r>
              <a:rPr lang="en-US" sz="2400" dirty="0" err="1" smtClean="0"/>
              <a:t>Natur</a:t>
            </a:r>
            <a:r>
              <a:rPr lang="en-US" sz="2400" dirty="0" smtClean="0"/>
              <a:t>, die </a:t>
            </a:r>
            <a:r>
              <a:rPr lang="en-US" sz="2400" dirty="0" err="1" smtClean="0"/>
              <a:t>gesamte</a:t>
            </a:r>
            <a:r>
              <a:rPr lang="en-US" sz="2400" dirty="0" smtClean="0"/>
              <a:t> </a:t>
            </a:r>
            <a:r>
              <a:rPr lang="en-US" sz="2400" dirty="0" err="1" smtClean="0"/>
              <a:t>Umwelt</a:t>
            </a:r>
            <a:r>
              <a:rPr lang="en-US" sz="2400" dirty="0" smtClean="0"/>
              <a:t> </a:t>
            </a:r>
            <a:r>
              <a:rPr lang="en-US" sz="2400" dirty="0" err="1" smtClean="0"/>
              <a:t>einen</a:t>
            </a:r>
            <a:r>
              <a:rPr lang="en-US" sz="2400" dirty="0" smtClean="0"/>
              <a:t> </a:t>
            </a:r>
            <a:r>
              <a:rPr lang="en-US" sz="2400" dirty="0" err="1" smtClean="0"/>
              <a:t>Eigenwert</a:t>
            </a:r>
            <a:r>
              <a:rPr lang="en-US" sz="2400" dirty="0" smtClean="0"/>
              <a:t>  und </a:t>
            </a:r>
            <a:r>
              <a:rPr lang="en-US" sz="2400" dirty="0" err="1" smtClean="0"/>
              <a:t>verdienen</a:t>
            </a:r>
            <a:r>
              <a:rPr lang="en-US" sz="2400" dirty="0" smtClean="0"/>
              <a:t> </a:t>
            </a:r>
            <a:r>
              <a:rPr lang="en-US" sz="2400" dirty="0" err="1" smtClean="0"/>
              <a:t>unseren</a:t>
            </a:r>
            <a:r>
              <a:rPr lang="en-US" sz="2400" dirty="0" smtClean="0"/>
              <a:t> </a:t>
            </a:r>
            <a:r>
              <a:rPr lang="en-US" sz="2400" dirty="0" err="1" smtClean="0"/>
              <a:t>Respekt</a:t>
            </a:r>
            <a:r>
              <a:rPr lang="en-US" sz="2400" dirty="0" smtClean="0"/>
              <a:t>.</a:t>
            </a:r>
          </a:p>
        </p:txBody>
      </p:sp>
      <p:sp>
        <p:nvSpPr>
          <p:cNvPr id="4" name="Slide Number Placeholder 3"/>
          <p:cNvSpPr>
            <a:spLocks noGrp="1"/>
          </p:cNvSpPr>
          <p:nvPr>
            <p:ph type="sldNum" sz="quarter" idx="12"/>
          </p:nvPr>
        </p:nvSpPr>
        <p:spPr/>
        <p:txBody>
          <a:bodyPr/>
          <a:lstStyle/>
          <a:p>
            <a:fld id="{465AC0D0-C9EC-4B49-8365-65FF85433EE6}" type="slidenum">
              <a:rPr lang="de-DE" smtClean="0"/>
              <a:pPr/>
              <a:t>14</a:t>
            </a:fld>
            <a:endParaRPr lang="de-DE"/>
          </a:p>
        </p:txBody>
      </p:sp>
    </p:spTree>
    <p:extLst>
      <p:ext uri="{BB962C8B-B14F-4D97-AF65-F5344CB8AC3E}">
        <p14:creationId xmlns="" xmlns:p14="http://schemas.microsoft.com/office/powerpoint/2010/main" val="2807560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2: Die Ursachen der Krise</a:t>
            </a:r>
            <a:endParaRPr lang="en-US" sz="3800" dirty="0"/>
          </a:p>
        </p:txBody>
      </p:sp>
      <p:sp>
        <p:nvSpPr>
          <p:cNvPr id="3" name="Content Placeholder 2"/>
          <p:cNvSpPr>
            <a:spLocks noGrp="1"/>
          </p:cNvSpPr>
          <p:nvPr>
            <p:ph idx="1"/>
          </p:nvPr>
        </p:nvSpPr>
        <p:spPr/>
        <p:txBody>
          <a:bodyPr>
            <a:noAutofit/>
          </a:bodyPr>
          <a:lstStyle/>
          <a:p>
            <a:r>
              <a:rPr lang="en-US" sz="2200" dirty="0" smtClean="0"/>
              <a:t>Das </a:t>
            </a:r>
            <a:r>
              <a:rPr lang="en-US" sz="2200" dirty="0" err="1" smtClean="0"/>
              <a:t>technokratische</a:t>
            </a:r>
            <a:r>
              <a:rPr lang="en-US" sz="2200" dirty="0" smtClean="0"/>
              <a:t> </a:t>
            </a:r>
            <a:r>
              <a:rPr lang="en-US" sz="2200" dirty="0" err="1" smtClean="0"/>
              <a:t>Paradigma</a:t>
            </a:r>
            <a:r>
              <a:rPr lang="en-US" sz="2200" dirty="0" smtClean="0"/>
              <a:t> </a:t>
            </a:r>
            <a:r>
              <a:rPr lang="en-US" sz="2200" dirty="0" err="1" smtClean="0"/>
              <a:t>darf</a:t>
            </a:r>
            <a:r>
              <a:rPr lang="en-US" sz="2200" dirty="0" smtClean="0"/>
              <a:t> </a:t>
            </a:r>
            <a:r>
              <a:rPr lang="en-US" sz="2200" dirty="0" err="1" smtClean="0"/>
              <a:t>nicht</a:t>
            </a:r>
            <a:r>
              <a:rPr lang="en-US" sz="2200" dirty="0" smtClean="0"/>
              <a:t> </a:t>
            </a:r>
            <a:r>
              <a:rPr lang="en-US" sz="2200" dirty="0" err="1" smtClean="0"/>
              <a:t>mit</a:t>
            </a:r>
            <a:r>
              <a:rPr lang="en-US" sz="2200" dirty="0" smtClean="0"/>
              <a:t> </a:t>
            </a:r>
            <a:r>
              <a:rPr lang="en-US" sz="2200" dirty="0" err="1" smtClean="0"/>
              <a:t>Wissenschaft</a:t>
            </a:r>
            <a:r>
              <a:rPr lang="en-US" sz="2200" dirty="0" smtClean="0"/>
              <a:t> und </a:t>
            </a:r>
            <a:r>
              <a:rPr lang="en-US" sz="2200" dirty="0" err="1" smtClean="0"/>
              <a:t>Technik</a:t>
            </a:r>
            <a:r>
              <a:rPr lang="en-US" sz="2200" dirty="0" smtClean="0"/>
              <a:t> </a:t>
            </a:r>
            <a:r>
              <a:rPr lang="en-US" sz="2200" dirty="0" err="1" smtClean="0"/>
              <a:t>verwechselt</a:t>
            </a:r>
            <a:r>
              <a:rPr lang="en-US" sz="2200" dirty="0" smtClean="0"/>
              <a:t> </a:t>
            </a:r>
            <a:r>
              <a:rPr lang="en-US" sz="2200" dirty="0" err="1" smtClean="0"/>
              <a:t>werden</a:t>
            </a:r>
            <a:r>
              <a:rPr lang="en-US" sz="2200" dirty="0" smtClean="0"/>
              <a:t>. </a:t>
            </a:r>
          </a:p>
          <a:p>
            <a:endParaRPr lang="en-US" sz="2200" dirty="0" smtClean="0"/>
          </a:p>
          <a:p>
            <a:pPr>
              <a:buNone/>
            </a:pPr>
            <a:r>
              <a:rPr lang="de-DE" sz="2200" dirty="0" smtClean="0"/>
              <a:t>„Einfach nur eine technische Lösung für jedes auftretende Umweltproblem zu suchen bedeutet, Dinge zu isolieren, die in der Wirklichkeit miteinander verknüpft sind, und die wahren und tiefsten Probleme des weltweiten Systems zu verbergen.“ (LS, 111)</a:t>
            </a:r>
            <a:endParaRPr lang="en-US" sz="2400" dirty="0" smtClean="0"/>
          </a:p>
          <a:p>
            <a:endParaRPr lang="en-US" sz="22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2: Die Ursachen der Krise</a:t>
            </a:r>
            <a:endParaRPr lang="de-DE" sz="3800" dirty="0"/>
          </a:p>
        </p:txBody>
      </p:sp>
      <p:sp>
        <p:nvSpPr>
          <p:cNvPr id="3" name="Inhaltsplatzhalter 2"/>
          <p:cNvSpPr>
            <a:spLocks noGrp="1"/>
          </p:cNvSpPr>
          <p:nvPr>
            <p:ph idx="1"/>
          </p:nvPr>
        </p:nvSpPr>
        <p:spPr>
          <a:xfrm>
            <a:off x="2623717" y="1433189"/>
            <a:ext cx="9040813" cy="5114260"/>
          </a:xfrm>
        </p:spPr>
        <p:txBody>
          <a:bodyPr>
            <a:normAutofit/>
          </a:bodyPr>
          <a:lstStyle/>
          <a:p>
            <a:r>
              <a:rPr lang="de-DE" sz="2400" dirty="0" smtClean="0"/>
              <a:t>Ein technokratisches Experiment fehlgeschlagen</a:t>
            </a:r>
          </a:p>
          <a:p>
            <a:pPr>
              <a:buNone/>
            </a:pPr>
            <a:r>
              <a:rPr lang="de-DE" sz="2400" dirty="0" smtClean="0"/>
              <a:t>				                   Biosphäre 2</a:t>
            </a:r>
          </a:p>
          <a:p>
            <a:pPr marL="0" indent="0">
              <a:buNone/>
            </a:pPr>
            <a:endParaRPr lang="de-DE" sz="2400" dirty="0" smtClean="0"/>
          </a:p>
        </p:txBody>
      </p:sp>
      <p:pic>
        <p:nvPicPr>
          <p:cNvPr id="1026" name="Picture 2" descr="Planet Earth’s largest closed ecological system in Arizona, the Biosphere 2 complex."/>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69105" y="2607173"/>
            <a:ext cx="6002698" cy="39949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465AC0D0-C9EC-4B49-8365-65FF85433EE6}" type="slidenum">
              <a:rPr lang="de-DE" smtClean="0"/>
              <a:pPr/>
              <a:t>16</a:t>
            </a:fld>
            <a:endParaRPr lang="de-DE"/>
          </a:p>
        </p:txBody>
      </p:sp>
    </p:spTree>
    <p:extLst>
      <p:ext uri="{BB962C8B-B14F-4D97-AF65-F5344CB8AC3E}">
        <p14:creationId xmlns="" xmlns:p14="http://schemas.microsoft.com/office/powerpoint/2010/main" val="1107999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2: Die Ursachen der Krise</a:t>
            </a:r>
            <a:endParaRPr lang="de-DE" sz="3800" dirty="0"/>
          </a:p>
        </p:txBody>
      </p:sp>
      <p:sp>
        <p:nvSpPr>
          <p:cNvPr id="3" name="Inhaltsplatzhalter 2"/>
          <p:cNvSpPr>
            <a:spLocks noGrp="1"/>
          </p:cNvSpPr>
          <p:nvPr>
            <p:ph idx="1"/>
          </p:nvPr>
        </p:nvSpPr>
        <p:spPr>
          <a:xfrm>
            <a:off x="2610476" y="1360968"/>
            <a:ext cx="9040813" cy="5114260"/>
          </a:xfrm>
        </p:spPr>
        <p:txBody>
          <a:bodyPr>
            <a:normAutofit/>
          </a:bodyPr>
          <a:lstStyle/>
          <a:p>
            <a:endParaRPr lang="de-DE" sz="2400" dirty="0"/>
          </a:p>
          <a:p>
            <a:r>
              <a:rPr lang="de-DE" sz="2400" dirty="0" smtClean="0"/>
              <a:t>Wirtschaft mit Wachstumszwang: strukturell perverses System von kommerziellen Beziehungen und Eigentumsverhältnissen – im Zusammenhang mit den existierenden Machtverhältnissen (LS, 52,197)</a:t>
            </a:r>
          </a:p>
          <a:p>
            <a:pPr lvl="1">
              <a:buNone/>
            </a:pPr>
            <a:endParaRPr lang="de-DE" sz="2200" dirty="0" smtClean="0"/>
          </a:p>
          <a:p>
            <a:pPr lvl="1"/>
            <a:r>
              <a:rPr lang="de-DE" sz="2200" dirty="0" smtClean="0"/>
              <a:t> Wachstum führt nicht zum Anstieg der Lebensqualität</a:t>
            </a:r>
            <a:endParaRPr lang="de-DE" sz="2200" dirty="0"/>
          </a:p>
          <a:p>
            <a:endParaRPr lang="de-DE" sz="2400" dirty="0" smtClean="0"/>
          </a:p>
          <a:p>
            <a:pPr marL="0" indent="0">
              <a:buNone/>
            </a:pPr>
            <a:endParaRPr lang="de-DE" sz="2400"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17</a:t>
            </a:fld>
            <a:endParaRPr lang="de-DE"/>
          </a:p>
        </p:txBody>
      </p:sp>
    </p:spTree>
    <p:extLst>
      <p:ext uri="{BB962C8B-B14F-4D97-AF65-F5344CB8AC3E}">
        <p14:creationId xmlns="" xmlns:p14="http://schemas.microsoft.com/office/powerpoint/2010/main" val="3144598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2: Die Ursachen der Krise</a:t>
            </a:r>
            <a:endParaRPr lang="en-US" sz="3800"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913321" y="1543346"/>
            <a:ext cx="6698511" cy="458385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65AC0D0-C9EC-4B49-8365-65FF85433EE6}" type="slidenum">
              <a:rPr lang="de-DE" smtClean="0"/>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2: Ursachen der Krise</a:t>
            </a:r>
            <a:endParaRPr lang="de-DE" sz="3800" dirty="0"/>
          </a:p>
        </p:txBody>
      </p:sp>
      <p:sp>
        <p:nvSpPr>
          <p:cNvPr id="3" name="Inhaltsplatzhalter 2"/>
          <p:cNvSpPr>
            <a:spLocks noGrp="1"/>
          </p:cNvSpPr>
          <p:nvPr>
            <p:ph idx="1"/>
          </p:nvPr>
        </p:nvSpPr>
        <p:spPr>
          <a:xfrm>
            <a:off x="2546681" y="2041451"/>
            <a:ext cx="9040813" cy="3125972"/>
          </a:xfrm>
        </p:spPr>
        <p:txBody>
          <a:bodyPr>
            <a:normAutofit/>
          </a:bodyPr>
          <a:lstStyle/>
          <a:p>
            <a:r>
              <a:rPr lang="de-DE" sz="2400" dirty="0" smtClean="0"/>
              <a:t>Als </a:t>
            </a:r>
            <a:r>
              <a:rPr lang="de-DE" sz="2400" dirty="0"/>
              <a:t>ethisch könnte nur ein Verhalten betrachtet werden, in dem „die wirtschaftlichen und sozialen Kosten für die Benutzung der allgemeinen Umweltressourcen offen dargelegt sowie von den Nutznießern voll getragen werden und nicht von anderen Völkern oder zukünftigen Generationen</a:t>
            </a:r>
            <a:r>
              <a:rPr lang="de-DE" sz="2400" dirty="0" smtClean="0"/>
              <a:t>“. (LS, 195)</a:t>
            </a:r>
          </a:p>
        </p:txBody>
      </p:sp>
      <p:sp>
        <p:nvSpPr>
          <p:cNvPr id="4" name="Slide Number Placeholder 3"/>
          <p:cNvSpPr>
            <a:spLocks noGrp="1"/>
          </p:cNvSpPr>
          <p:nvPr>
            <p:ph type="sldNum" sz="quarter" idx="12"/>
          </p:nvPr>
        </p:nvSpPr>
        <p:spPr/>
        <p:txBody>
          <a:bodyPr/>
          <a:lstStyle/>
          <a:p>
            <a:fld id="{465AC0D0-C9EC-4B49-8365-65FF85433EE6}" type="slidenum">
              <a:rPr lang="de-DE" smtClean="0"/>
              <a:pPr/>
              <a:t>19</a:t>
            </a:fld>
            <a:endParaRPr lang="de-DE"/>
          </a:p>
        </p:txBody>
      </p:sp>
    </p:spTree>
    <p:extLst>
      <p:ext uri="{BB962C8B-B14F-4D97-AF65-F5344CB8AC3E}">
        <p14:creationId xmlns="" xmlns:p14="http://schemas.microsoft.com/office/powerpoint/2010/main" val="1866606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74720" y="2194560"/>
            <a:ext cx="7464829" cy="4663440"/>
          </a:xfrm>
          <a:prstGeom prst="rect">
            <a:avLst/>
          </a:prstGeom>
          <a:solidFill>
            <a:srgbClr val="FFFFAB"/>
          </a:solidFill>
        </p:spPr>
        <p:txBody>
          <a:bodyPr wrap="square" rtlCol="0">
            <a:spAutoFit/>
          </a:bodyPr>
          <a:lstStyle/>
          <a:p>
            <a:endParaRPr lang="de-DE" dirty="0"/>
          </a:p>
        </p:txBody>
      </p:sp>
      <p:sp>
        <p:nvSpPr>
          <p:cNvPr id="2" name="Titel 1"/>
          <p:cNvSpPr>
            <a:spLocks noGrp="1"/>
          </p:cNvSpPr>
          <p:nvPr>
            <p:ph type="title"/>
          </p:nvPr>
        </p:nvSpPr>
        <p:spPr>
          <a:xfrm>
            <a:off x="2592925" y="624110"/>
            <a:ext cx="8911687" cy="843183"/>
          </a:xfrm>
        </p:spPr>
        <p:txBody>
          <a:bodyPr/>
          <a:lstStyle/>
          <a:p>
            <a:r>
              <a:rPr lang="de-DE" sz="4200" dirty="0" smtClean="0"/>
              <a:t>Der Sonnengesang</a:t>
            </a:r>
            <a:endParaRPr lang="de-DE" sz="4200" dirty="0"/>
          </a:p>
        </p:txBody>
      </p:sp>
      <p:sp>
        <p:nvSpPr>
          <p:cNvPr id="3" name="Inhaltsplatzhalter 2"/>
          <p:cNvSpPr>
            <a:spLocks noGrp="1"/>
          </p:cNvSpPr>
          <p:nvPr>
            <p:ph idx="1"/>
          </p:nvPr>
        </p:nvSpPr>
        <p:spPr>
          <a:xfrm>
            <a:off x="2589211" y="1743738"/>
            <a:ext cx="9040813" cy="5114261"/>
          </a:xfrm>
        </p:spPr>
        <p:txBody>
          <a:bodyPr>
            <a:normAutofit fontScale="85000" lnSpcReduction="20000"/>
          </a:bodyPr>
          <a:lstStyle/>
          <a:p>
            <a:r>
              <a:rPr lang="de-DE" sz="2600" dirty="0" smtClean="0"/>
              <a:t>Ausschnitte aus dem Lied von Franziskus von Assisi:</a:t>
            </a:r>
            <a:br>
              <a:rPr lang="de-DE" sz="2600" dirty="0" smtClean="0"/>
            </a:br>
            <a:endParaRPr lang="de-DE" sz="2600" dirty="0" smtClean="0"/>
          </a:p>
          <a:p>
            <a:pPr marL="0" indent="0" algn="ctr">
              <a:buNone/>
            </a:pPr>
            <a:r>
              <a:rPr lang="de-DE" sz="2400" i="1" dirty="0" smtClean="0"/>
              <a:t>Gelobt seist du, mein Herr,</a:t>
            </a:r>
            <a:br>
              <a:rPr lang="de-DE" sz="2400" i="1" dirty="0" smtClean="0"/>
            </a:br>
            <a:r>
              <a:rPr lang="de-DE" sz="2400" i="1" dirty="0" smtClean="0"/>
              <a:t>mit allen deinen Geschöpfen,</a:t>
            </a:r>
            <a:br>
              <a:rPr lang="de-DE" sz="2400" i="1" dirty="0" smtClean="0"/>
            </a:br>
            <a:r>
              <a:rPr lang="de-DE" sz="2400" i="1" dirty="0" smtClean="0"/>
              <a:t>zumal dem Herrn Bruder Sonne,</a:t>
            </a:r>
            <a:br>
              <a:rPr lang="de-DE" sz="2400" i="1" dirty="0" smtClean="0"/>
            </a:br>
            <a:r>
              <a:rPr lang="de-DE" sz="2400" i="1" dirty="0" smtClean="0"/>
              <a:t>welcher der Tag ist und durch den du uns leuchtest.</a:t>
            </a:r>
            <a:br>
              <a:rPr lang="de-DE" sz="2400" i="1" dirty="0" smtClean="0"/>
            </a:br>
            <a:r>
              <a:rPr lang="de-DE" sz="2400" i="1" dirty="0" smtClean="0"/>
              <a:t>Und schön ist er und strahlend mit großem Glanz:</a:t>
            </a:r>
            <a:br>
              <a:rPr lang="de-DE" sz="2400" i="1" dirty="0" smtClean="0"/>
            </a:br>
            <a:r>
              <a:rPr lang="de-DE" sz="2400" i="1" dirty="0" smtClean="0"/>
              <a:t>Von dir, Höchster, ein Sinnbild.</a:t>
            </a:r>
          </a:p>
          <a:p>
            <a:pPr marL="0" indent="0" algn="ctr">
              <a:buNone/>
            </a:pPr>
            <a:endParaRPr lang="de-DE" sz="1000" i="1" dirty="0" smtClean="0"/>
          </a:p>
          <a:p>
            <a:pPr marL="0" indent="0" algn="ctr">
              <a:buNone/>
            </a:pPr>
            <a:r>
              <a:rPr lang="de-DE" sz="2400" i="1" dirty="0" smtClean="0"/>
              <a:t>Gelobt seist du, mein Herr,</a:t>
            </a:r>
            <a:br>
              <a:rPr lang="de-DE" sz="2400" i="1" dirty="0" smtClean="0"/>
            </a:br>
            <a:r>
              <a:rPr lang="de-DE" sz="2400" i="1" dirty="0" smtClean="0"/>
              <a:t>durch unsere Schwerster, Mutter Erde,</a:t>
            </a:r>
            <a:br>
              <a:rPr lang="de-DE" sz="2400" i="1" dirty="0" smtClean="0"/>
            </a:br>
            <a:r>
              <a:rPr lang="de-DE" sz="2400" i="1" dirty="0" smtClean="0"/>
              <a:t>die uns erhält und lenkt</a:t>
            </a:r>
            <a:br>
              <a:rPr lang="de-DE" sz="2400" i="1" dirty="0" smtClean="0"/>
            </a:br>
            <a:r>
              <a:rPr lang="de-DE" sz="2400" i="1" dirty="0" smtClean="0"/>
              <a:t>und vielfältige Früchte hervorbringt</a:t>
            </a:r>
            <a:br>
              <a:rPr lang="de-DE" sz="2400" i="1" dirty="0" smtClean="0"/>
            </a:br>
            <a:r>
              <a:rPr lang="de-DE" sz="2400" i="1" dirty="0" smtClean="0"/>
              <a:t>und bunte Blumen und Kräuter.</a:t>
            </a:r>
          </a:p>
          <a:p>
            <a:pPr marL="0" indent="0" algn="ctr">
              <a:buNone/>
            </a:pPr>
            <a:endParaRPr lang="de-DE" sz="1000" i="1" dirty="0" smtClean="0"/>
          </a:p>
          <a:p>
            <a:pPr marL="0" indent="0" algn="ctr">
              <a:buNone/>
            </a:pPr>
            <a:r>
              <a:rPr lang="de-DE" sz="2400" i="1" dirty="0" smtClean="0"/>
              <a:t>Lobt und preist meinen Herrn</a:t>
            </a:r>
            <a:br>
              <a:rPr lang="de-DE" sz="2400" i="1" dirty="0" smtClean="0"/>
            </a:br>
            <a:r>
              <a:rPr lang="de-DE" sz="2400" i="1" dirty="0" smtClean="0"/>
              <a:t>und dankt ihm und dient ihm mit großer Demut.</a:t>
            </a:r>
            <a:br>
              <a:rPr lang="de-DE" sz="2400" i="1" dirty="0" smtClean="0"/>
            </a:br>
            <a:endParaRPr lang="de-DE" sz="2400" i="1" dirty="0" smtClean="0"/>
          </a:p>
        </p:txBody>
      </p:sp>
      <p:sp>
        <p:nvSpPr>
          <p:cNvPr id="5" name="Slide Number Placeholder 4"/>
          <p:cNvSpPr>
            <a:spLocks noGrp="1"/>
          </p:cNvSpPr>
          <p:nvPr>
            <p:ph type="sldNum" sz="quarter" idx="12"/>
          </p:nvPr>
        </p:nvSpPr>
        <p:spPr/>
        <p:txBody>
          <a:bodyPr/>
          <a:lstStyle/>
          <a:p>
            <a:fld id="{465AC0D0-C9EC-4B49-8365-65FF85433EE6}" type="slidenum">
              <a:rPr lang="de-DE" smtClean="0"/>
              <a:pPr/>
              <a:t>2</a:t>
            </a:fld>
            <a:endParaRPr lang="de-DE"/>
          </a:p>
        </p:txBody>
      </p:sp>
    </p:spTree>
    <p:extLst>
      <p:ext uri="{BB962C8B-B14F-4D97-AF65-F5344CB8AC3E}">
        <p14:creationId xmlns="" xmlns:p14="http://schemas.microsoft.com/office/powerpoint/2010/main" val="355606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2: Die Ursachen der Krise</a:t>
            </a:r>
            <a:endParaRPr lang="en-US" sz="3800" dirty="0"/>
          </a:p>
        </p:txBody>
      </p:sp>
      <p:sp>
        <p:nvSpPr>
          <p:cNvPr id="3" name="Content Placeholder 2"/>
          <p:cNvSpPr>
            <a:spLocks noGrp="1"/>
          </p:cNvSpPr>
          <p:nvPr>
            <p:ph idx="1"/>
          </p:nvPr>
        </p:nvSpPr>
        <p:spPr>
          <a:xfrm>
            <a:off x="2589212" y="1637414"/>
            <a:ext cx="8915400" cy="4273808"/>
          </a:xfrm>
        </p:spPr>
        <p:txBody>
          <a:bodyPr>
            <a:normAutofit/>
          </a:bodyPr>
          <a:lstStyle/>
          <a:p>
            <a:r>
              <a:rPr lang="de-DE" sz="2200" dirty="0" err="1" smtClean="0"/>
              <a:t>Konsumismus</a:t>
            </a:r>
            <a:r>
              <a:rPr lang="de-DE" sz="2200" dirty="0" smtClean="0"/>
              <a:t>: allein persönlicher Genuss zählt was zu einer gewissen Globalisierung der Gleichgültigkeit führt</a:t>
            </a:r>
          </a:p>
          <a:p>
            <a:endParaRPr lang="de-DE" sz="2200" dirty="0" smtClean="0"/>
          </a:p>
          <a:p>
            <a:r>
              <a:rPr lang="de-DE" sz="2200" dirty="0" smtClean="0"/>
              <a:t>Ein übersteigertes Konsumverhalten zum Zweck der gesellschaftlichen Distinktion oder des Strebens nach Identität, Lebenssinn und Glück</a:t>
            </a:r>
          </a:p>
          <a:p>
            <a:endParaRPr lang="de-DE" sz="2200" dirty="0" smtClean="0"/>
          </a:p>
          <a:p>
            <a:r>
              <a:rPr lang="de-DE" sz="2200" dirty="0" smtClean="0"/>
              <a:t>John de </a:t>
            </a:r>
            <a:r>
              <a:rPr lang="de-DE" sz="2200" dirty="0" err="1" smtClean="0"/>
              <a:t>Graaf</a:t>
            </a:r>
            <a:r>
              <a:rPr lang="de-DE" sz="2200" dirty="0" smtClean="0"/>
              <a:t>, David Wann und Thomas </a:t>
            </a:r>
            <a:r>
              <a:rPr lang="de-DE" sz="2200" dirty="0" err="1" smtClean="0"/>
              <a:t>Naylor</a:t>
            </a:r>
            <a:r>
              <a:rPr lang="de-DE" sz="2200" dirty="0" smtClean="0"/>
              <a:t>: „</a:t>
            </a:r>
            <a:r>
              <a:rPr lang="de-DE" sz="2200" dirty="0" err="1" smtClean="0"/>
              <a:t>Affluenza</a:t>
            </a:r>
            <a:r>
              <a:rPr lang="de-DE" sz="2200" dirty="0" smtClean="0"/>
              <a:t>“, Überflusskrankheit oder  „Zeitkrankheit Konsum“</a:t>
            </a:r>
          </a:p>
          <a:p>
            <a:r>
              <a:rPr lang="de-DE" sz="2200" dirty="0" smtClean="0"/>
              <a:t>Alltäglicher </a:t>
            </a:r>
            <a:r>
              <a:rPr lang="de-DE" sz="2200" dirty="0" err="1" smtClean="0"/>
              <a:t>Konsumismus</a:t>
            </a:r>
            <a:endParaRPr lang="de-DE" sz="2000" dirty="0" smtClean="0"/>
          </a:p>
          <a:p>
            <a:pPr>
              <a:buNone/>
            </a:pPr>
            <a:endParaRPr lang="en-US" sz="22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2: Ursachen der Krise</a:t>
            </a:r>
            <a:endParaRPr lang="en-US" sz="3800" dirty="0"/>
          </a:p>
        </p:txBody>
      </p:sp>
      <p:sp>
        <p:nvSpPr>
          <p:cNvPr id="3" name="Content Placeholder 2"/>
          <p:cNvSpPr>
            <a:spLocks noGrp="1"/>
          </p:cNvSpPr>
          <p:nvPr>
            <p:ph idx="1"/>
          </p:nvPr>
        </p:nvSpPr>
        <p:spPr>
          <a:xfrm>
            <a:off x="2589212" y="1679944"/>
            <a:ext cx="8915400" cy="4231278"/>
          </a:xfrm>
        </p:spPr>
        <p:txBody>
          <a:bodyPr>
            <a:normAutofit/>
          </a:bodyPr>
          <a:lstStyle/>
          <a:p>
            <a:r>
              <a:rPr lang="de-DE" sz="2200" dirty="0" smtClean="0"/>
              <a:t>Fehlende Ethik und Spiritualität: Nutzenkalkül wird über die Würde des Menschen und der Natur gestellt</a:t>
            </a:r>
          </a:p>
          <a:p>
            <a:pPr>
              <a:buNone/>
            </a:pPr>
            <a:endParaRPr lang="de-DE" sz="2200" dirty="0" smtClean="0"/>
          </a:p>
          <a:p>
            <a:pPr>
              <a:buNone/>
            </a:pPr>
            <a:r>
              <a:rPr lang="de-DE" sz="2200" dirty="0" smtClean="0"/>
              <a:t>Unter den jetzigen Bedingungen</a:t>
            </a:r>
          </a:p>
          <a:p>
            <a:r>
              <a:rPr lang="de-DE" sz="2200" dirty="0" smtClean="0"/>
              <a:t>gelten die Versprechungen von Menschenrechten, Fortschritt, Wohlstand nur für einen Teil der Menschheit, nicht für alle Menschen</a:t>
            </a:r>
          </a:p>
          <a:p>
            <a:r>
              <a:rPr lang="de-DE" sz="2200" dirty="0" smtClean="0"/>
              <a:t>ist Gerechtigkeit zwischen heutigen und künftigen Generationen nicht zu verwirklichen </a:t>
            </a:r>
          </a:p>
          <a:p>
            <a:r>
              <a:rPr lang="de-DE" sz="2200" dirty="0" smtClean="0"/>
              <a:t>sind Freiheit, Verantwortung und Teilhabe ungerecht verteilt</a:t>
            </a:r>
          </a:p>
          <a:p>
            <a:endParaRPr lang="de-DE" sz="2200" dirty="0" smtClean="0"/>
          </a:p>
          <a:p>
            <a:pPr>
              <a:buNone/>
            </a:pPr>
            <a:endParaRPr lang="de-DE" sz="2200" dirty="0" smtClean="0"/>
          </a:p>
          <a:p>
            <a:pPr>
              <a:buNone/>
            </a:pPr>
            <a:endParaRPr lang="de-DE" sz="2200" dirty="0" smtClean="0"/>
          </a:p>
          <a:p>
            <a:pPr>
              <a:buNone/>
            </a:pPr>
            <a:endParaRPr lang="en-US" sz="22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2: Die Ursachen der Krise</a:t>
            </a:r>
            <a:endParaRPr lang="de-DE" sz="3800" dirty="0"/>
          </a:p>
        </p:txBody>
      </p:sp>
      <p:sp>
        <p:nvSpPr>
          <p:cNvPr id="3" name="Inhaltsplatzhalter 2"/>
          <p:cNvSpPr>
            <a:spLocks noGrp="1"/>
          </p:cNvSpPr>
          <p:nvPr>
            <p:ph idx="1"/>
          </p:nvPr>
        </p:nvSpPr>
        <p:spPr>
          <a:xfrm>
            <a:off x="2631742" y="2296633"/>
            <a:ext cx="9040813" cy="3168502"/>
          </a:xfrm>
        </p:spPr>
        <p:txBody>
          <a:bodyPr>
            <a:normAutofit/>
          </a:bodyPr>
          <a:lstStyle/>
          <a:p>
            <a:r>
              <a:rPr lang="de-DE" sz="2400" dirty="0" smtClean="0"/>
              <a:t>Die Haltungen, welche – selbst unter den Gläubigen – die Lösungswege blockieren, reichen von der Leugnung des Problems bis zur Gleichgültigkeit, zur bequemen Resignation oder zum blinden Vertrauen auf die technischen Lösungen. Wir brauchen eine neue universale Solidarität. (LS,14)</a:t>
            </a:r>
          </a:p>
        </p:txBody>
      </p:sp>
      <p:sp>
        <p:nvSpPr>
          <p:cNvPr id="4" name="Slide Number Placeholder 3"/>
          <p:cNvSpPr>
            <a:spLocks noGrp="1"/>
          </p:cNvSpPr>
          <p:nvPr>
            <p:ph type="sldNum" sz="quarter" idx="12"/>
          </p:nvPr>
        </p:nvSpPr>
        <p:spPr/>
        <p:txBody>
          <a:bodyPr/>
          <a:lstStyle/>
          <a:p>
            <a:fld id="{465AC0D0-C9EC-4B49-8365-65FF85433EE6}" type="slidenum">
              <a:rPr lang="de-DE" smtClean="0"/>
              <a:pPr/>
              <a:t>22</a:t>
            </a:fld>
            <a:endParaRPr lang="de-DE"/>
          </a:p>
        </p:txBody>
      </p:sp>
    </p:spTree>
    <p:extLst>
      <p:ext uri="{BB962C8B-B14F-4D97-AF65-F5344CB8AC3E}">
        <p14:creationId xmlns="" xmlns:p14="http://schemas.microsoft.com/office/powerpoint/2010/main" val="3678579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Autofit/>
          </a:bodyPr>
          <a:lstStyle/>
          <a:p>
            <a:r>
              <a:rPr lang="de-DE" sz="3800" dirty="0" smtClean="0"/>
              <a:t>Thema 3: Wissenschaft und Religion </a:t>
            </a:r>
            <a:endParaRPr lang="de-DE" sz="3800" dirty="0"/>
          </a:p>
        </p:txBody>
      </p:sp>
      <p:sp>
        <p:nvSpPr>
          <p:cNvPr id="4" name="Inhaltsplatzhalter 2"/>
          <p:cNvSpPr txBox="1">
            <a:spLocks/>
          </p:cNvSpPr>
          <p:nvPr/>
        </p:nvSpPr>
        <p:spPr>
          <a:xfrm>
            <a:off x="2741611" y="1896140"/>
            <a:ext cx="9040813" cy="4961860"/>
          </a:xfrm>
          <a:prstGeom prst="rect">
            <a:avLst/>
          </a:prstGeom>
        </p:spPr>
        <p:txBody>
          <a:bodyPr vert="horz" lIns="91440" tIns="45720" rIns="91440" bIns="45720" rtlCol="0">
            <a:normAutofit/>
          </a:bodyPr>
          <a:lstStyle/>
          <a:p>
            <a:pPr marL="285750" indent="-285750" defTabSz="457200">
              <a:spcBef>
                <a:spcPts val="1000"/>
              </a:spcBef>
              <a:buClr>
                <a:schemeClr val="accent1"/>
              </a:buClr>
              <a:buFont typeface="Wingdings 3" charset="2"/>
              <a:buChar char=""/>
              <a:defRPr/>
            </a:pPr>
            <a:r>
              <a:rPr kumimoji="0" lang="de-DE"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Die Wissenschaft lehrt uns Wahrheiten durch objektive Erkenntnisse, kann daraus aber keine Bedeutung ableiten</a:t>
            </a:r>
          </a:p>
          <a:p>
            <a:pPr marL="285750" indent="-285750" defTabSz="457200">
              <a:spcBef>
                <a:spcPts val="1000"/>
              </a:spcBef>
              <a:buClr>
                <a:schemeClr val="accent1"/>
              </a:buClr>
              <a:buFont typeface="Wingdings 3" charset="2"/>
              <a:buChar char=""/>
              <a:defRPr/>
            </a:pPr>
            <a:r>
              <a:rPr kumimoji="0" lang="de-DE"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Zum Beispiel kann die Wissenschaft beweisen dass sich die Erde erwärmt und dass diese Erderwärmung zum größten Teil menschlich verursacht wird. Die Wissenschaft kann uns aber nicht sagen ob dies moralisch richtig oder falsch ist.</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de-DE"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Dazu müssten wissenschaftliche Fakten </a:t>
            </a:r>
            <a:r>
              <a:rPr lang="de-DE" sz="2200" dirty="0" smtClean="0">
                <a:solidFill>
                  <a:schemeClr val="tx1">
                    <a:lumMod val="75000"/>
                    <a:lumOff val="25000"/>
                  </a:schemeClr>
                </a:solidFill>
              </a:rPr>
              <a:t>auf ethischer Ebene</a:t>
            </a:r>
            <a:r>
              <a:rPr kumimoji="0" lang="de-DE"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ausgewertet werden</a:t>
            </a:r>
          </a:p>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kumimoji="0" lang="de-DE" sz="2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Religion als moralische Instanz kann uns dabei helfen</a:t>
            </a:r>
          </a:p>
        </p:txBody>
      </p:sp>
      <p:sp>
        <p:nvSpPr>
          <p:cNvPr id="5" name="Slide Number Placeholder 4"/>
          <p:cNvSpPr>
            <a:spLocks noGrp="1"/>
          </p:cNvSpPr>
          <p:nvPr>
            <p:ph type="sldNum" sz="quarter" idx="12"/>
          </p:nvPr>
        </p:nvSpPr>
        <p:spPr/>
        <p:txBody>
          <a:bodyPr/>
          <a:lstStyle/>
          <a:p>
            <a:fld id="{465AC0D0-C9EC-4B49-8365-65FF85433EE6}" type="slidenum">
              <a:rPr lang="de-DE" smtClean="0"/>
              <a:pPr/>
              <a:t>23</a:t>
            </a:fld>
            <a:endParaRPr lang="de-DE"/>
          </a:p>
        </p:txBody>
      </p:sp>
    </p:spTree>
    <p:extLst>
      <p:ext uri="{BB962C8B-B14F-4D97-AF65-F5344CB8AC3E}">
        <p14:creationId xmlns="" xmlns:p14="http://schemas.microsoft.com/office/powerpoint/2010/main" val="1525256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a:bodyPr>
          <a:lstStyle/>
          <a:p>
            <a:r>
              <a:rPr lang="de-DE" sz="3800" dirty="0" smtClean="0"/>
              <a:t>Thema 3: Wissenschaft und Religion </a:t>
            </a:r>
            <a:endParaRPr lang="de-DE" sz="3800" dirty="0"/>
          </a:p>
        </p:txBody>
      </p:sp>
      <p:sp>
        <p:nvSpPr>
          <p:cNvPr id="3" name="Inhaltsplatzhalter 2"/>
          <p:cNvSpPr>
            <a:spLocks noGrp="1"/>
          </p:cNvSpPr>
          <p:nvPr>
            <p:ph idx="1"/>
          </p:nvPr>
        </p:nvSpPr>
        <p:spPr>
          <a:xfrm>
            <a:off x="2567946" y="1786269"/>
            <a:ext cx="9040813" cy="2977116"/>
          </a:xfrm>
        </p:spPr>
        <p:txBody>
          <a:bodyPr>
            <a:normAutofit/>
          </a:bodyPr>
          <a:lstStyle/>
          <a:p>
            <a:pPr>
              <a:buNone/>
            </a:pPr>
            <a:endParaRPr lang="de-DE" sz="2400" dirty="0" smtClean="0"/>
          </a:p>
          <a:p>
            <a:pPr marL="0" indent="0">
              <a:buNone/>
            </a:pPr>
            <a:r>
              <a:rPr lang="de-DE" sz="2400" dirty="0" smtClean="0"/>
              <a:t>…Wenn </a:t>
            </a:r>
            <a:r>
              <a:rPr lang="de-DE" sz="2400" dirty="0"/>
              <a:t>wir wirklich eine Ökologie aufbauen wollen, die uns gestattet, all das zu sanieren, was wir zerstört haben, dann darf kein Wissenschaftszweig und keine Form der Weisheit beiseitegelassen werden, auch nicht die religiöse mit ihrer eigenen Sprache</a:t>
            </a:r>
            <a:r>
              <a:rPr lang="de-DE" sz="2400" dirty="0" smtClean="0"/>
              <a:t>. (LS, 63)</a:t>
            </a:r>
          </a:p>
        </p:txBody>
      </p:sp>
      <p:sp>
        <p:nvSpPr>
          <p:cNvPr id="4" name="Slide Number Placeholder 3"/>
          <p:cNvSpPr>
            <a:spLocks noGrp="1"/>
          </p:cNvSpPr>
          <p:nvPr>
            <p:ph type="sldNum" sz="quarter" idx="12"/>
          </p:nvPr>
        </p:nvSpPr>
        <p:spPr/>
        <p:txBody>
          <a:bodyPr/>
          <a:lstStyle/>
          <a:p>
            <a:fld id="{465AC0D0-C9EC-4B49-8365-65FF85433EE6}" type="slidenum">
              <a:rPr lang="de-DE" smtClean="0"/>
              <a:pPr/>
              <a:t>24</a:t>
            </a:fld>
            <a:endParaRPr lang="de-DE"/>
          </a:p>
        </p:txBody>
      </p:sp>
    </p:spTree>
    <p:extLst>
      <p:ext uri="{BB962C8B-B14F-4D97-AF65-F5344CB8AC3E}">
        <p14:creationId xmlns="" xmlns:p14="http://schemas.microsoft.com/office/powerpoint/2010/main" val="4120081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err="1" smtClean="0"/>
              <a:t>Thema</a:t>
            </a:r>
            <a:r>
              <a:rPr lang="en-US" sz="3800" dirty="0" smtClean="0"/>
              <a:t> 3: </a:t>
            </a:r>
            <a:r>
              <a:rPr lang="en-US" sz="3800" dirty="0" err="1" smtClean="0"/>
              <a:t>Wissenschaft</a:t>
            </a:r>
            <a:r>
              <a:rPr lang="en-US" sz="3800" dirty="0" smtClean="0"/>
              <a:t> und Religion</a:t>
            </a:r>
            <a:endParaRPr lang="en-US" sz="3800" dirty="0"/>
          </a:p>
        </p:txBody>
      </p:sp>
      <p:sp>
        <p:nvSpPr>
          <p:cNvPr id="3" name="Content Placeholder 2"/>
          <p:cNvSpPr>
            <a:spLocks noGrp="1"/>
          </p:cNvSpPr>
          <p:nvPr>
            <p:ph idx="1"/>
          </p:nvPr>
        </p:nvSpPr>
        <p:spPr>
          <a:xfrm>
            <a:off x="2504151" y="1637414"/>
            <a:ext cx="8915400" cy="4465194"/>
          </a:xfrm>
        </p:spPr>
        <p:txBody>
          <a:bodyPr>
            <a:noAutofit/>
          </a:bodyPr>
          <a:lstStyle/>
          <a:p>
            <a:r>
              <a:rPr lang="de-DE" sz="2200" dirty="0" smtClean="0"/>
              <a:t>Positives Beispiel:</a:t>
            </a:r>
          </a:p>
          <a:p>
            <a:pPr lvl="1"/>
            <a:r>
              <a:rPr lang="de-DE" sz="2200" dirty="0" smtClean="0"/>
              <a:t>Weltweiter Saatgut-Tresor auf Spitzbergen</a:t>
            </a:r>
          </a:p>
          <a:p>
            <a:endParaRPr lang="de-DE" sz="2200" dirty="0" smtClean="0"/>
          </a:p>
          <a:p>
            <a:r>
              <a:rPr lang="de-DE" sz="2200" dirty="0" smtClean="0"/>
              <a:t>Negatives Beispiel:</a:t>
            </a:r>
            <a:endParaRPr lang="en-US" sz="2200" dirty="0" smtClean="0"/>
          </a:p>
          <a:p>
            <a:pPr lvl="1"/>
            <a:r>
              <a:rPr lang="en-US" sz="2200" dirty="0" err="1" smtClean="0"/>
              <a:t>Patentiertes</a:t>
            </a:r>
            <a:r>
              <a:rPr lang="en-US" sz="2200" dirty="0" smtClean="0"/>
              <a:t> “</a:t>
            </a:r>
            <a:r>
              <a:rPr lang="en-US" sz="2200" dirty="0" err="1" smtClean="0"/>
              <a:t>Selbstmord</a:t>
            </a:r>
            <a:r>
              <a:rPr lang="en-US" sz="2200" dirty="0" smtClean="0"/>
              <a:t>”  </a:t>
            </a:r>
            <a:r>
              <a:rPr lang="en-US" sz="2200" dirty="0" err="1" smtClean="0"/>
              <a:t>Saatgut</a:t>
            </a:r>
            <a:r>
              <a:rPr lang="en-US" sz="2200" dirty="0" smtClean="0"/>
              <a:t> der</a:t>
            </a:r>
          </a:p>
          <a:p>
            <a:pPr lvl="1">
              <a:buNone/>
            </a:pPr>
            <a:r>
              <a:rPr lang="en-US" sz="2200" dirty="0" smtClean="0"/>
              <a:t> Firma Monsanto</a:t>
            </a:r>
            <a:endParaRPr lang="de-DE" sz="2200" dirty="0" smtClean="0"/>
          </a:p>
        </p:txBody>
      </p:sp>
      <p:pic>
        <p:nvPicPr>
          <p:cNvPr id="2051" name="Picture 3"/>
          <p:cNvPicPr>
            <a:picLocks noChangeAspect="1" noChangeArrowheads="1"/>
          </p:cNvPicPr>
          <p:nvPr/>
        </p:nvPicPr>
        <p:blipFill>
          <a:blip r:embed="rId3" cstate="print"/>
          <a:srcRect/>
          <a:stretch>
            <a:fillRect/>
          </a:stretch>
        </p:blipFill>
        <p:spPr bwMode="auto">
          <a:xfrm>
            <a:off x="9151085" y="1385776"/>
            <a:ext cx="2438403" cy="1524001"/>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9098035" y="3500438"/>
            <a:ext cx="2470187" cy="153411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465AC0D0-C9EC-4B49-8365-65FF85433EE6}"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3: Wissenschaft und Religion</a:t>
            </a:r>
            <a:endParaRPr lang="en-US" sz="3800" dirty="0"/>
          </a:p>
        </p:txBody>
      </p:sp>
      <p:sp>
        <p:nvSpPr>
          <p:cNvPr id="3" name="Content Placeholder 2"/>
          <p:cNvSpPr>
            <a:spLocks noGrp="1"/>
          </p:cNvSpPr>
          <p:nvPr>
            <p:ph idx="1"/>
          </p:nvPr>
        </p:nvSpPr>
        <p:spPr>
          <a:xfrm>
            <a:off x="2589212" y="1604513"/>
            <a:ext cx="8915400" cy="4306709"/>
          </a:xfrm>
        </p:spPr>
        <p:txBody>
          <a:bodyPr>
            <a:noAutofit/>
          </a:bodyPr>
          <a:lstStyle/>
          <a:p>
            <a:pPr>
              <a:buNone/>
            </a:pPr>
            <a:r>
              <a:rPr lang="de-DE" sz="2200" b="1" dirty="0" smtClean="0"/>
              <a:t>Religion als moralische Instanz</a:t>
            </a:r>
          </a:p>
          <a:p>
            <a:r>
              <a:rPr lang="de-DE" sz="2200" dirty="0" smtClean="0"/>
              <a:t>Der Papst unterscheidet zwischen Natur und Schöpfung</a:t>
            </a:r>
          </a:p>
          <a:p>
            <a:r>
              <a:rPr lang="de-DE" sz="2200" dirty="0" smtClean="0"/>
              <a:t>Andere Lebewesen sollen als Subjekte behandelt werden, nicht als Objekte, die beherrscht und kontrolliert werden</a:t>
            </a:r>
          </a:p>
          <a:p>
            <a:r>
              <a:rPr lang="de-DE" sz="2200" dirty="0" smtClean="0"/>
              <a:t>Die Liebe zur Schöpfung als ein Kernpunkt der Enzyklika</a:t>
            </a:r>
          </a:p>
          <a:p>
            <a:r>
              <a:rPr lang="de-DE" sz="2200" dirty="0" smtClean="0"/>
              <a:t>Es ist eine falsche Interpretation der Bibel zu sagen, dass die Menschheit sich die Erde unterwerfen soll. Gott lädt uns ein den Garten der Welt zu bebauen und zu hüten</a:t>
            </a:r>
          </a:p>
          <a:p>
            <a:r>
              <a:rPr lang="de-DE" sz="2200" dirty="0" smtClean="0"/>
              <a:t>Es ist eine Sünde Gottes Platz einnehmen zu wollen</a:t>
            </a:r>
          </a:p>
          <a:p>
            <a:r>
              <a:rPr lang="de-DE" sz="2200" dirty="0" smtClean="0"/>
              <a:t>Gott ist Schöpfer und einziger Eigentümer der Welt</a:t>
            </a:r>
            <a:endParaRPr lang="en-US" sz="22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3: Wissenschaft und Religion</a:t>
            </a:r>
            <a:endParaRPr lang="en-US" sz="3800" dirty="0"/>
          </a:p>
        </p:txBody>
      </p:sp>
      <p:sp>
        <p:nvSpPr>
          <p:cNvPr id="3" name="Content Placeholder 2"/>
          <p:cNvSpPr>
            <a:spLocks noGrp="1"/>
          </p:cNvSpPr>
          <p:nvPr>
            <p:ph idx="1"/>
          </p:nvPr>
        </p:nvSpPr>
        <p:spPr>
          <a:xfrm>
            <a:off x="2567947" y="2324986"/>
            <a:ext cx="8915400" cy="3777622"/>
          </a:xfrm>
        </p:spPr>
        <p:txBody>
          <a:bodyPr>
            <a:normAutofit/>
          </a:bodyPr>
          <a:lstStyle/>
          <a:p>
            <a:r>
              <a:rPr lang="de-DE" sz="2400" dirty="0" smtClean="0"/>
              <a:t>Die wirkliche Weisheit, die aus der Reflexion, dem Dialog und der großherzigen Begegnung zwischen Personen hervorgeht, erlangt man nicht mit einer bloßen Anhäufung von Daten, die sättigend und benebelnd in einer Art geistiger Umweltverschmutzung endet. (LS, 47) </a:t>
            </a:r>
            <a:endParaRPr lang="en-US" sz="24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27</a:t>
            </a:fld>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Autofit/>
          </a:bodyPr>
          <a:lstStyle/>
          <a:p>
            <a:r>
              <a:rPr lang="de-DE" dirty="0" smtClean="0"/>
              <a:t>Thema 4: Eine ganzheitliche Ökologie </a:t>
            </a:r>
            <a:endParaRPr lang="de-DE" dirty="0"/>
          </a:p>
        </p:txBody>
      </p:sp>
      <p:sp>
        <p:nvSpPr>
          <p:cNvPr id="3" name="Inhaltsplatzhalter 2"/>
          <p:cNvSpPr>
            <a:spLocks noGrp="1"/>
          </p:cNvSpPr>
          <p:nvPr>
            <p:ph idx="1"/>
          </p:nvPr>
        </p:nvSpPr>
        <p:spPr>
          <a:xfrm>
            <a:off x="2550395" y="1628459"/>
            <a:ext cx="9040813" cy="4825503"/>
          </a:xfrm>
        </p:spPr>
        <p:txBody>
          <a:bodyPr>
            <a:normAutofit/>
          </a:bodyPr>
          <a:lstStyle/>
          <a:p>
            <a:r>
              <a:rPr lang="de-DE" sz="2400" dirty="0" smtClean="0"/>
              <a:t>In der gesamten Enzyklika betont der Papst die tiefe Verbundenheit aller Dinge</a:t>
            </a:r>
          </a:p>
          <a:p>
            <a:r>
              <a:rPr lang="de-DE" sz="2400" dirty="0" smtClean="0"/>
              <a:t>Das Konzept der ganzheitlichen Ökologie: Der Mensch hat eine Verantwortung als Mitgeschöpf gegenüber Gott, anderen Menschen (besonders den Armen) und der Erde</a:t>
            </a:r>
          </a:p>
          <a:p>
            <a:pPr>
              <a:buNone/>
            </a:pPr>
            <a:r>
              <a:rPr lang="de-DE" sz="2400" dirty="0" smtClean="0"/>
              <a:t>Eine ganzheitliche Ökologie bedeutet</a:t>
            </a:r>
            <a:endParaRPr lang="de-DE" sz="2200" dirty="0" smtClean="0"/>
          </a:p>
          <a:p>
            <a:r>
              <a:rPr lang="de-DE" sz="2200" dirty="0" smtClean="0"/>
              <a:t>Gutes Leben für alle – auch für die Armen und Anderen</a:t>
            </a:r>
          </a:p>
          <a:p>
            <a:r>
              <a:rPr lang="de-DE" sz="2200" dirty="0" smtClean="0"/>
              <a:t>Gutes Leben für zukünftige Generationen</a:t>
            </a:r>
          </a:p>
          <a:p>
            <a:r>
              <a:rPr lang="de-DE" sz="2200" dirty="0" smtClean="0"/>
              <a:t>Gutes Leben in einer intakten Natur</a:t>
            </a:r>
            <a:endParaRPr lang="de-DE" sz="2400"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28</a:t>
            </a:fld>
            <a:endParaRPr lang="de-DE"/>
          </a:p>
        </p:txBody>
      </p:sp>
    </p:spTree>
    <p:extLst>
      <p:ext uri="{BB962C8B-B14F-4D97-AF65-F5344CB8AC3E}">
        <p14:creationId xmlns="" xmlns:p14="http://schemas.microsoft.com/office/powerpoint/2010/main" val="818681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Thema 4: Eine ganzheitliche Ökologie</a:t>
            </a:r>
            <a:endParaRPr lang="en-US" dirty="0"/>
          </a:p>
        </p:txBody>
      </p:sp>
      <p:sp>
        <p:nvSpPr>
          <p:cNvPr id="3" name="Content Placeholder 2"/>
          <p:cNvSpPr>
            <a:spLocks noGrp="1"/>
          </p:cNvSpPr>
          <p:nvPr>
            <p:ph idx="1"/>
          </p:nvPr>
        </p:nvSpPr>
        <p:spPr/>
        <p:txBody>
          <a:bodyPr>
            <a:normAutofit/>
          </a:bodyPr>
          <a:lstStyle/>
          <a:p>
            <a:r>
              <a:rPr lang="de-DE" sz="2400" dirty="0" smtClean="0"/>
              <a:t>„Entscheidend ist es, ganzheitliche Lösungen zu suchen, welche die Wechselwirkungen der Natursysteme untereinander und mit den Sozialsystemen berücksichtigen. Es gibt nicht zwei Krisen nebeneinander, eine der Umwelt und eine der Gesellschaft, sondern eine einzige und komplexe sozio-ökologische Krise.“ (LS, 139) </a:t>
            </a:r>
            <a:endParaRPr lang="en-US" sz="2400" dirty="0"/>
          </a:p>
        </p:txBody>
      </p:sp>
      <p:sp>
        <p:nvSpPr>
          <p:cNvPr id="4" name="Slide Number Placeholder 3"/>
          <p:cNvSpPr>
            <a:spLocks noGrp="1"/>
          </p:cNvSpPr>
          <p:nvPr>
            <p:ph type="sldNum" sz="quarter" idx="12"/>
          </p:nvPr>
        </p:nvSpPr>
        <p:spPr/>
        <p:txBody>
          <a:bodyPr/>
          <a:lstStyle/>
          <a:p>
            <a:fld id="{465AC0D0-C9EC-4B49-8365-65FF85433EE6}" type="slidenum">
              <a:rPr lang="de-DE" smtClean="0"/>
              <a:pPr/>
              <a:t>29</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lstStyle/>
          <a:p>
            <a:r>
              <a:rPr lang="de-DE" sz="4200" dirty="0" smtClean="0"/>
              <a:t>Agenda</a:t>
            </a:r>
            <a:endParaRPr lang="de-DE" sz="4200" dirty="0"/>
          </a:p>
        </p:txBody>
      </p:sp>
      <p:sp>
        <p:nvSpPr>
          <p:cNvPr id="3" name="Inhaltsplatzhalter 2"/>
          <p:cNvSpPr>
            <a:spLocks noGrp="1"/>
          </p:cNvSpPr>
          <p:nvPr>
            <p:ph idx="1"/>
          </p:nvPr>
        </p:nvSpPr>
        <p:spPr>
          <a:xfrm>
            <a:off x="2589211" y="1743740"/>
            <a:ext cx="9040813" cy="4167482"/>
          </a:xfrm>
        </p:spPr>
        <p:txBody>
          <a:bodyPr>
            <a:normAutofit/>
          </a:bodyPr>
          <a:lstStyle/>
          <a:p>
            <a:r>
              <a:rPr lang="de-DE" sz="2400" dirty="0" smtClean="0"/>
              <a:t>Einführung – Warum schrieb der Papst dieses Schriftwerk?</a:t>
            </a:r>
          </a:p>
          <a:p>
            <a:r>
              <a:rPr lang="de-DE" sz="2400" dirty="0" smtClean="0"/>
              <a:t>Zentrale Themen der Enzyklika:</a:t>
            </a:r>
          </a:p>
          <a:p>
            <a:pPr lvl="1"/>
            <a:r>
              <a:rPr lang="de-DE" sz="2000" dirty="0" smtClean="0"/>
              <a:t>Thema 1: Die sozio-ökologische Krise</a:t>
            </a:r>
          </a:p>
          <a:p>
            <a:pPr lvl="1"/>
            <a:r>
              <a:rPr lang="de-DE" sz="2000" dirty="0" smtClean="0"/>
              <a:t>Thema 2: Die Ursachen der Krise</a:t>
            </a:r>
          </a:p>
          <a:p>
            <a:pPr lvl="1"/>
            <a:r>
              <a:rPr lang="de-DE" sz="2000" dirty="0" smtClean="0"/>
              <a:t>Thema 3: Wissenschaft und Religion</a:t>
            </a:r>
          </a:p>
          <a:p>
            <a:pPr lvl="1"/>
            <a:r>
              <a:rPr lang="de-DE" sz="2000" dirty="0" smtClean="0"/>
              <a:t>Thema 4: Eine ganzheitliche Ökologie</a:t>
            </a:r>
          </a:p>
          <a:p>
            <a:pPr lvl="1"/>
            <a:r>
              <a:rPr lang="de-DE" sz="2000" dirty="0" smtClean="0"/>
              <a:t>Thema 5: Leitlinien für Orientierung und Handlung</a:t>
            </a:r>
          </a:p>
          <a:p>
            <a:pPr lvl="1"/>
            <a:r>
              <a:rPr lang="de-DE" sz="2000" dirty="0" smtClean="0"/>
              <a:t>Thema 6: Ökologische Erziehung und Spiritualität</a:t>
            </a:r>
          </a:p>
          <a:p>
            <a:r>
              <a:rPr lang="de-DE" sz="2400" dirty="0" smtClean="0"/>
              <a:t>Abschluss und Diskussion</a:t>
            </a:r>
          </a:p>
          <a:p>
            <a:pPr lvl="1"/>
            <a:endParaRPr lang="de-DE"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3</a:t>
            </a:fld>
            <a:endParaRPr lang="de-DE"/>
          </a:p>
        </p:txBody>
      </p:sp>
    </p:spTree>
    <p:extLst>
      <p:ext uri="{BB962C8B-B14F-4D97-AF65-F5344CB8AC3E}">
        <p14:creationId xmlns="" xmlns:p14="http://schemas.microsoft.com/office/powerpoint/2010/main" val="1930639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fontScale="90000"/>
          </a:bodyPr>
          <a:lstStyle/>
          <a:p>
            <a:r>
              <a:rPr lang="de-DE" sz="4200" dirty="0" smtClean="0"/>
              <a:t>Thema 5: Leitlinien für Orientierung und Handlung</a:t>
            </a:r>
            <a:endParaRPr lang="de-DE" sz="4200" dirty="0"/>
          </a:p>
        </p:txBody>
      </p:sp>
      <p:sp>
        <p:nvSpPr>
          <p:cNvPr id="3" name="Inhaltsplatzhalter 2"/>
          <p:cNvSpPr>
            <a:spLocks noGrp="1"/>
          </p:cNvSpPr>
          <p:nvPr>
            <p:ph idx="1"/>
          </p:nvPr>
        </p:nvSpPr>
        <p:spPr>
          <a:xfrm>
            <a:off x="2592925" y="1936244"/>
            <a:ext cx="9040813" cy="4921755"/>
          </a:xfrm>
        </p:spPr>
        <p:txBody>
          <a:bodyPr>
            <a:normAutofit/>
          </a:bodyPr>
          <a:lstStyle/>
          <a:p>
            <a:r>
              <a:rPr lang="de-DE" sz="2400" dirty="0" smtClean="0"/>
              <a:t>Der Papst skizziert allgemeine Wege für den Dialog um „aus der Spirale der Selbstzerstörung herauszukommen, in der wir untergehen“ (163)</a:t>
            </a:r>
          </a:p>
          <a:p>
            <a:r>
              <a:rPr lang="de-DE" sz="2400" dirty="0" smtClean="0"/>
              <a:t>Da alles miteinander verbunden ist benötigen wir Lösungsansätze für das „globale Gemeinwohl“ (174)</a:t>
            </a:r>
          </a:p>
          <a:p>
            <a:pPr lvl="1"/>
            <a:r>
              <a:rPr lang="de-DE" sz="2200" dirty="0" smtClean="0"/>
              <a:t>Globale Rahmenbedingungen und internationale Abkommen (z.B. COP 22)</a:t>
            </a:r>
          </a:p>
          <a:p>
            <a:pPr lvl="1"/>
            <a:r>
              <a:rPr lang="de-DE" sz="2200" dirty="0" smtClean="0"/>
              <a:t>Nationale und lokale Konzepte für langfristige Ziele</a:t>
            </a:r>
          </a:p>
          <a:p>
            <a:pPr lvl="1"/>
            <a:r>
              <a:rPr lang="de-DE" sz="2200" dirty="0" smtClean="0"/>
              <a:t>Transparente und gemeinsame politische Prozesse gegen Korruption</a:t>
            </a:r>
          </a:p>
          <a:p>
            <a:pPr lvl="1"/>
            <a:r>
              <a:rPr lang="de-DE" sz="2200" dirty="0" smtClean="0"/>
              <a:t>Aufruf zum Dialog zwischen allen Interessierten</a:t>
            </a:r>
          </a:p>
          <a:p>
            <a:pPr lvl="1"/>
            <a:endParaRPr lang="de-DE" sz="2200"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30</a:t>
            </a:fld>
            <a:endParaRPr lang="de-DE"/>
          </a:p>
        </p:txBody>
      </p:sp>
    </p:spTree>
    <p:extLst>
      <p:ext uri="{BB962C8B-B14F-4D97-AF65-F5344CB8AC3E}">
        <p14:creationId xmlns="" xmlns:p14="http://schemas.microsoft.com/office/powerpoint/2010/main" val="3213798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rmAutofit fontScale="90000"/>
          </a:bodyPr>
          <a:lstStyle/>
          <a:p>
            <a:r>
              <a:rPr lang="de-DE" sz="4200" dirty="0" smtClean="0"/>
              <a:t>Thema 6: Ökologische Erziehung und Spiritualität</a:t>
            </a:r>
            <a:endParaRPr lang="de-DE" sz="4200" dirty="0"/>
          </a:p>
        </p:txBody>
      </p:sp>
      <p:sp>
        <p:nvSpPr>
          <p:cNvPr id="3" name="Inhaltsplatzhalter 2"/>
          <p:cNvSpPr>
            <a:spLocks noGrp="1"/>
          </p:cNvSpPr>
          <p:nvPr>
            <p:ph idx="1"/>
          </p:nvPr>
        </p:nvSpPr>
        <p:spPr>
          <a:xfrm>
            <a:off x="2614190" y="2136025"/>
            <a:ext cx="9040813" cy="4167482"/>
          </a:xfrm>
        </p:spPr>
        <p:txBody>
          <a:bodyPr>
            <a:normAutofit/>
          </a:bodyPr>
          <a:lstStyle/>
          <a:p>
            <a:r>
              <a:rPr lang="de-DE" sz="2400" dirty="0" smtClean="0"/>
              <a:t>Die Handlungsempfehlungen des Papstes gehen weiter als Regeln und Gesetze</a:t>
            </a:r>
          </a:p>
          <a:p>
            <a:endParaRPr lang="de-DE" sz="2400" dirty="0" smtClean="0"/>
          </a:p>
          <a:p>
            <a:r>
              <a:rPr lang="de-DE" sz="2400" dirty="0" smtClean="0"/>
              <a:t>„Kaufen ist nicht nur ein wirtschaftlicher Akt, sondern immer auch eine moralische Handlung.“ (LS, 206)</a:t>
            </a:r>
          </a:p>
          <a:p>
            <a:endParaRPr lang="de-DE" sz="2400" dirty="0" smtClean="0"/>
          </a:p>
          <a:p>
            <a:r>
              <a:rPr lang="de-DE" sz="2400" dirty="0" smtClean="0"/>
              <a:t>„Man kann wenig benötigen und erfüllt leben…“ (223)</a:t>
            </a:r>
          </a:p>
          <a:p>
            <a:endParaRPr lang="en-US" sz="2400" dirty="0" smtClean="0"/>
          </a:p>
          <a:p>
            <a:pPr>
              <a:buNone/>
            </a:pPr>
            <a:endParaRPr lang="en-US" sz="2400" dirty="0" smtClean="0"/>
          </a:p>
          <a:p>
            <a:endParaRPr lang="en-US" sz="2400" dirty="0" smtClean="0"/>
          </a:p>
          <a:p>
            <a:endParaRPr lang="de-DE" sz="2400" dirty="0" smtClean="0"/>
          </a:p>
          <a:p>
            <a:pPr lvl="1"/>
            <a:endParaRPr lang="de-DE"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31</a:t>
            </a:fld>
            <a:endParaRPr lang="de-DE"/>
          </a:p>
        </p:txBody>
      </p:sp>
    </p:spTree>
    <p:extLst>
      <p:ext uri="{BB962C8B-B14F-4D97-AF65-F5344CB8AC3E}">
        <p14:creationId xmlns="" xmlns:p14="http://schemas.microsoft.com/office/powerpoint/2010/main" val="25390003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Autofit/>
          </a:bodyPr>
          <a:lstStyle/>
          <a:p>
            <a:r>
              <a:rPr lang="de-DE" sz="3800" dirty="0" smtClean="0"/>
              <a:t>Thema 6: Ökologische Erziehung und Spiritualität</a:t>
            </a:r>
            <a:endParaRPr lang="de-DE" sz="3800" dirty="0"/>
          </a:p>
        </p:txBody>
      </p:sp>
      <p:sp>
        <p:nvSpPr>
          <p:cNvPr id="3" name="Inhaltsplatzhalter 2"/>
          <p:cNvSpPr>
            <a:spLocks noGrp="1"/>
          </p:cNvSpPr>
          <p:nvPr>
            <p:ph idx="1"/>
          </p:nvPr>
        </p:nvSpPr>
        <p:spPr>
          <a:xfrm>
            <a:off x="2589211" y="1743740"/>
            <a:ext cx="9040813" cy="5114260"/>
          </a:xfrm>
        </p:spPr>
        <p:txBody>
          <a:bodyPr>
            <a:normAutofit/>
          </a:bodyPr>
          <a:lstStyle/>
          <a:p>
            <a:pPr>
              <a:buNone/>
            </a:pPr>
            <a:endParaRPr lang="de-DE" sz="2400" dirty="0" smtClean="0"/>
          </a:p>
          <a:p>
            <a:pPr>
              <a:buNone/>
            </a:pPr>
            <a:r>
              <a:rPr lang="de-DE" sz="2400" dirty="0" smtClean="0"/>
              <a:t>„Wenn </a:t>
            </a:r>
            <a:r>
              <a:rPr lang="de-DE" sz="2400" dirty="0"/>
              <a:t>jemand, obwohl seine wirtschaftlichen Verhältnisse ihm erlauben, mehr zu verbrauchen und auszugeben, sich gewohnheitsgemäß etwas wärmer anzieht, anstatt die Heizung anzuzünden, bedeutet das, dass er Überzeugungen und eine Gesinnung angenommen hat, die den Umweltschutz begünstigen. Es ist sehr nobel, es sich zur Pflicht zu machen, mit kleinen alltäglichen Handlungen für die Schöpfung zu sorgen, und es ist wunderbar, wenn die Erziehung imstande ist, dazu anzuregen, bis es zum Lebensstil wird</a:t>
            </a:r>
            <a:r>
              <a:rPr lang="de-DE" sz="2400" dirty="0" smtClean="0"/>
              <a:t>.“ (LS, 211)</a:t>
            </a:r>
          </a:p>
        </p:txBody>
      </p:sp>
      <p:sp>
        <p:nvSpPr>
          <p:cNvPr id="4" name="Slide Number Placeholder 3"/>
          <p:cNvSpPr>
            <a:spLocks noGrp="1"/>
          </p:cNvSpPr>
          <p:nvPr>
            <p:ph type="sldNum" sz="quarter" idx="12"/>
          </p:nvPr>
        </p:nvSpPr>
        <p:spPr/>
        <p:txBody>
          <a:bodyPr/>
          <a:lstStyle/>
          <a:p>
            <a:fld id="{465AC0D0-C9EC-4B49-8365-65FF85433EE6}" type="slidenum">
              <a:rPr lang="de-DE" smtClean="0"/>
              <a:pPr/>
              <a:t>32</a:t>
            </a:fld>
            <a:endParaRPr lang="de-DE"/>
          </a:p>
        </p:txBody>
      </p:sp>
    </p:spTree>
    <p:extLst>
      <p:ext uri="{BB962C8B-B14F-4D97-AF65-F5344CB8AC3E}">
        <p14:creationId xmlns="" xmlns:p14="http://schemas.microsoft.com/office/powerpoint/2010/main" val="7646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lstStyle/>
          <a:p>
            <a:r>
              <a:rPr lang="de-DE" sz="4200" dirty="0" smtClean="0"/>
              <a:t>Abschluss und Diskussion</a:t>
            </a:r>
            <a:endParaRPr lang="de-DE" sz="4200" dirty="0"/>
          </a:p>
        </p:txBody>
      </p:sp>
      <p:sp>
        <p:nvSpPr>
          <p:cNvPr id="3" name="Inhaltsplatzhalter 2"/>
          <p:cNvSpPr>
            <a:spLocks noGrp="1"/>
          </p:cNvSpPr>
          <p:nvPr>
            <p:ph idx="1"/>
          </p:nvPr>
        </p:nvSpPr>
        <p:spPr>
          <a:xfrm>
            <a:off x="2589211" y="1871330"/>
            <a:ext cx="9040813" cy="4550735"/>
          </a:xfrm>
        </p:spPr>
        <p:txBody>
          <a:bodyPr>
            <a:normAutofit/>
          </a:bodyPr>
          <a:lstStyle/>
          <a:p>
            <a:r>
              <a:rPr lang="en-US" sz="2400" dirty="0" err="1" smtClean="0"/>
              <a:t>Wissenschaft</a:t>
            </a:r>
            <a:r>
              <a:rPr lang="en-US" sz="2400" dirty="0" smtClean="0"/>
              <a:t> und Religion </a:t>
            </a:r>
            <a:r>
              <a:rPr lang="en-US" sz="2400" dirty="0" err="1" smtClean="0"/>
              <a:t>ergänzen</a:t>
            </a:r>
            <a:r>
              <a:rPr lang="en-US" sz="2400" dirty="0" smtClean="0"/>
              <a:t> </a:t>
            </a:r>
            <a:r>
              <a:rPr lang="en-US" sz="2400" dirty="0" err="1" smtClean="0"/>
              <a:t>sich</a:t>
            </a:r>
            <a:r>
              <a:rPr lang="en-US" sz="2400" dirty="0" smtClean="0"/>
              <a:t>.</a:t>
            </a:r>
          </a:p>
          <a:p>
            <a:endParaRPr lang="en-US" sz="2400" dirty="0"/>
          </a:p>
          <a:p>
            <a:r>
              <a:rPr lang="en-US" sz="2400" dirty="0" smtClean="0"/>
              <a:t>Das </a:t>
            </a:r>
            <a:r>
              <a:rPr lang="en-US" sz="2400" dirty="0" err="1" smtClean="0"/>
              <a:t>technokratische</a:t>
            </a:r>
            <a:r>
              <a:rPr lang="en-US" sz="2400" dirty="0" smtClean="0"/>
              <a:t> </a:t>
            </a:r>
            <a:r>
              <a:rPr lang="en-US" sz="2400" dirty="0" err="1" smtClean="0"/>
              <a:t>Paradigma</a:t>
            </a:r>
            <a:r>
              <a:rPr lang="en-US" sz="2400" dirty="0" smtClean="0"/>
              <a:t> </a:t>
            </a:r>
            <a:r>
              <a:rPr lang="en-US" sz="2400" dirty="0" err="1" smtClean="0"/>
              <a:t>gefährdet</a:t>
            </a:r>
            <a:r>
              <a:rPr lang="en-US" sz="2400" dirty="0" smtClean="0"/>
              <a:t> das </a:t>
            </a:r>
            <a:r>
              <a:rPr lang="en-US" sz="2400" dirty="0" err="1" smtClean="0"/>
              <a:t>Leben</a:t>
            </a:r>
            <a:r>
              <a:rPr lang="en-US" sz="2400" dirty="0" smtClean="0"/>
              <a:t> </a:t>
            </a:r>
            <a:r>
              <a:rPr lang="en-US" sz="2400" dirty="0" err="1" smtClean="0"/>
              <a:t>da</a:t>
            </a:r>
            <a:r>
              <a:rPr lang="en-US" sz="2400" dirty="0" smtClean="0"/>
              <a:t> </a:t>
            </a:r>
            <a:r>
              <a:rPr lang="en-US" sz="2400" dirty="0" err="1" smtClean="0"/>
              <a:t>es</a:t>
            </a:r>
            <a:r>
              <a:rPr lang="en-US" sz="2400" dirty="0" smtClean="0"/>
              <a:t> </a:t>
            </a:r>
            <a:r>
              <a:rPr lang="en-US" sz="2400" dirty="0" err="1" smtClean="0"/>
              <a:t>uns</a:t>
            </a:r>
            <a:r>
              <a:rPr lang="en-US" sz="2400" dirty="0" smtClean="0"/>
              <a:t> </a:t>
            </a:r>
            <a:r>
              <a:rPr lang="en-US" sz="2400" dirty="0" err="1" smtClean="0"/>
              <a:t>ein</a:t>
            </a:r>
            <a:r>
              <a:rPr lang="en-US" sz="2400" dirty="0" smtClean="0"/>
              <a:t> </a:t>
            </a:r>
            <a:r>
              <a:rPr lang="en-US" sz="2400" dirty="0" err="1" smtClean="0"/>
              <a:t>verzerrtes</a:t>
            </a:r>
            <a:r>
              <a:rPr lang="en-US" sz="2400" dirty="0" smtClean="0"/>
              <a:t> </a:t>
            </a:r>
            <a:r>
              <a:rPr lang="en-US" sz="2400" dirty="0" err="1" smtClean="0"/>
              <a:t>Bild</a:t>
            </a:r>
            <a:r>
              <a:rPr lang="en-US" sz="2400" dirty="0" smtClean="0"/>
              <a:t> der </a:t>
            </a:r>
            <a:r>
              <a:rPr lang="en-US" sz="2400" dirty="0" err="1" smtClean="0"/>
              <a:t>Realität</a:t>
            </a:r>
            <a:r>
              <a:rPr lang="en-US" sz="2400" dirty="0" smtClean="0"/>
              <a:t> </a:t>
            </a:r>
            <a:r>
              <a:rPr lang="en-US" sz="2400" dirty="0" err="1" smtClean="0"/>
              <a:t>wiedergibt</a:t>
            </a:r>
            <a:r>
              <a:rPr lang="en-US" sz="2400" dirty="0" smtClean="0"/>
              <a:t>. </a:t>
            </a:r>
          </a:p>
          <a:p>
            <a:endParaRPr lang="en-US" sz="2400" dirty="0"/>
          </a:p>
          <a:p>
            <a:r>
              <a:rPr lang="en-US" sz="2400" dirty="0" smtClean="0"/>
              <a:t>Die </a:t>
            </a:r>
            <a:r>
              <a:rPr lang="en-US" sz="2400" dirty="0" err="1" smtClean="0"/>
              <a:t>ganzheitliche</a:t>
            </a:r>
            <a:r>
              <a:rPr lang="en-US" sz="2400" dirty="0" smtClean="0"/>
              <a:t> </a:t>
            </a:r>
            <a:r>
              <a:rPr lang="en-US" sz="2400" dirty="0" err="1" smtClean="0"/>
              <a:t>Ökologie</a:t>
            </a:r>
            <a:r>
              <a:rPr lang="en-US" sz="2400" dirty="0" smtClean="0"/>
              <a:t> </a:t>
            </a:r>
            <a:r>
              <a:rPr lang="en-US" sz="2400" dirty="0" err="1" smtClean="0"/>
              <a:t>kann</a:t>
            </a:r>
            <a:r>
              <a:rPr lang="en-US" sz="2400" dirty="0" smtClean="0"/>
              <a:t> </a:t>
            </a:r>
            <a:r>
              <a:rPr lang="en-US" sz="2400" dirty="0" err="1" smtClean="0"/>
              <a:t>helfen</a:t>
            </a:r>
            <a:r>
              <a:rPr lang="en-US" sz="2400" dirty="0" smtClean="0"/>
              <a:t> </a:t>
            </a:r>
            <a:r>
              <a:rPr lang="en-US" sz="2400" dirty="0" err="1" smtClean="0"/>
              <a:t>dem</a:t>
            </a:r>
            <a:r>
              <a:rPr lang="en-US" sz="2400" dirty="0" smtClean="0"/>
              <a:t> </a:t>
            </a:r>
            <a:r>
              <a:rPr lang="en-US" sz="2400" dirty="0" err="1" smtClean="0"/>
              <a:t>technokratischen</a:t>
            </a:r>
            <a:r>
              <a:rPr lang="en-US" sz="2400" dirty="0" smtClean="0"/>
              <a:t> </a:t>
            </a:r>
            <a:r>
              <a:rPr lang="en-US" sz="2400" dirty="0" err="1" smtClean="0"/>
              <a:t>Paradigma</a:t>
            </a:r>
            <a:r>
              <a:rPr lang="en-US" sz="2400" dirty="0" smtClean="0"/>
              <a:t> </a:t>
            </a:r>
            <a:r>
              <a:rPr lang="en-US" sz="2400" dirty="0" err="1" smtClean="0"/>
              <a:t>entgegenzuwirken</a:t>
            </a:r>
            <a:r>
              <a:rPr lang="en-US" sz="2400" dirty="0" smtClean="0"/>
              <a:t>.</a:t>
            </a:r>
          </a:p>
          <a:p>
            <a:endParaRPr lang="en-US" sz="2400" dirty="0"/>
          </a:p>
          <a:p>
            <a:r>
              <a:rPr lang="en-US" sz="2400" dirty="0" smtClean="0"/>
              <a:t>Die </a:t>
            </a:r>
            <a:r>
              <a:rPr lang="en-US" sz="2400" dirty="0" err="1" smtClean="0"/>
              <a:t>Entwicklung</a:t>
            </a:r>
            <a:r>
              <a:rPr lang="en-US" sz="2400" dirty="0" smtClean="0"/>
              <a:t> </a:t>
            </a:r>
            <a:r>
              <a:rPr lang="en-US" sz="2400" dirty="0" err="1" smtClean="0"/>
              <a:t>einer</a:t>
            </a:r>
            <a:r>
              <a:rPr lang="en-US" sz="2400" dirty="0" smtClean="0"/>
              <a:t> </a:t>
            </a:r>
            <a:r>
              <a:rPr lang="en-US" sz="2400" dirty="0" err="1" smtClean="0"/>
              <a:t>ganzheitlichen</a:t>
            </a:r>
            <a:r>
              <a:rPr lang="en-US" sz="2400" dirty="0" smtClean="0"/>
              <a:t> </a:t>
            </a:r>
            <a:r>
              <a:rPr lang="en-US" sz="2400" dirty="0" err="1" smtClean="0"/>
              <a:t>Ökologie</a:t>
            </a:r>
            <a:r>
              <a:rPr lang="en-US" sz="2400" dirty="0" smtClean="0"/>
              <a:t> </a:t>
            </a:r>
            <a:r>
              <a:rPr lang="en-US" sz="2400" dirty="0" err="1" smtClean="0"/>
              <a:t>bedarf</a:t>
            </a:r>
            <a:r>
              <a:rPr lang="en-US" sz="2400" dirty="0" smtClean="0"/>
              <a:t> </a:t>
            </a:r>
            <a:r>
              <a:rPr lang="en-US" sz="2400" dirty="0" err="1" smtClean="0"/>
              <a:t>einem</a:t>
            </a:r>
            <a:r>
              <a:rPr lang="en-US" sz="2400" dirty="0" smtClean="0"/>
              <a:t> </a:t>
            </a:r>
            <a:r>
              <a:rPr lang="en-US" sz="2400" dirty="0" err="1" smtClean="0"/>
              <a:t>Herzenswandel</a:t>
            </a:r>
            <a:r>
              <a:rPr lang="en-US" sz="2400" dirty="0" smtClean="0"/>
              <a:t>.</a:t>
            </a:r>
            <a:endParaRPr lang="en-US" sz="2400" dirty="0"/>
          </a:p>
          <a:p>
            <a:endParaRPr lang="de-DE" sz="2400" dirty="0" smtClean="0"/>
          </a:p>
          <a:p>
            <a:pPr lvl="1"/>
            <a:endParaRPr lang="de-DE" dirty="0" smtClean="0"/>
          </a:p>
        </p:txBody>
      </p:sp>
      <p:sp>
        <p:nvSpPr>
          <p:cNvPr id="4" name="Slide Number Placeholder 3"/>
          <p:cNvSpPr>
            <a:spLocks noGrp="1"/>
          </p:cNvSpPr>
          <p:nvPr>
            <p:ph type="sldNum" sz="quarter" idx="12"/>
          </p:nvPr>
        </p:nvSpPr>
        <p:spPr/>
        <p:txBody>
          <a:bodyPr/>
          <a:lstStyle/>
          <a:p>
            <a:fld id="{465AC0D0-C9EC-4B49-8365-65FF85433EE6}" type="slidenum">
              <a:rPr lang="de-DE" smtClean="0"/>
              <a:pPr/>
              <a:t>33</a:t>
            </a:fld>
            <a:endParaRPr lang="de-DE"/>
          </a:p>
        </p:txBody>
      </p:sp>
    </p:spTree>
    <p:extLst>
      <p:ext uri="{BB962C8B-B14F-4D97-AF65-F5344CB8AC3E}">
        <p14:creationId xmlns="" xmlns:p14="http://schemas.microsoft.com/office/powerpoint/2010/main" val="4224084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567947" y="1701208"/>
            <a:ext cx="7979551" cy="3606947"/>
          </a:xfrm>
        </p:spPr>
        <p:txBody>
          <a:bodyPr>
            <a:normAutofit/>
          </a:bodyPr>
          <a:lstStyle/>
          <a:p>
            <a:r>
              <a:rPr lang="de-DE" sz="2400" dirty="0" smtClean="0"/>
              <a:t>Ich lade dringlich zu einem neuen Dialog ein über die Art und Weise, wie wir  die Zukunft unseres Planeten gestalten. Wir brauchen ein Gespräch, das uns alle zusammenführt, denn die Herausforderung der Umweltsituation, die wir erleben, und ihre menschlichen Wurzeln interessieren und betreffen uns alle.</a:t>
            </a:r>
          </a:p>
          <a:p>
            <a:r>
              <a:rPr lang="de-DE" sz="2400" i="1" dirty="0" smtClean="0"/>
              <a:t>Papst Franziskus</a:t>
            </a:r>
            <a:endParaRPr lang="en-US" sz="2400" i="1" dirty="0"/>
          </a:p>
        </p:txBody>
      </p:sp>
      <p:sp>
        <p:nvSpPr>
          <p:cNvPr id="5" name="Slide Number Placeholder 4"/>
          <p:cNvSpPr>
            <a:spLocks noGrp="1"/>
          </p:cNvSpPr>
          <p:nvPr>
            <p:ph type="sldNum" sz="quarter" idx="12"/>
          </p:nvPr>
        </p:nvSpPr>
        <p:spPr/>
        <p:txBody>
          <a:bodyPr/>
          <a:lstStyle/>
          <a:p>
            <a:fld id="{465AC0D0-C9EC-4B49-8365-65FF85433EE6}" type="slidenum">
              <a:rPr lang="de-DE" smtClean="0"/>
              <a:pPr/>
              <a:t>34</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lstStyle/>
          <a:p>
            <a:r>
              <a:rPr lang="de-DE" sz="4200" dirty="0" smtClean="0"/>
              <a:t>Einführung</a:t>
            </a:r>
            <a:endParaRPr lang="de-DE" sz="4200" dirty="0"/>
          </a:p>
        </p:txBody>
      </p:sp>
      <p:sp>
        <p:nvSpPr>
          <p:cNvPr id="3" name="Inhaltsplatzhalter 2"/>
          <p:cNvSpPr>
            <a:spLocks noGrp="1"/>
          </p:cNvSpPr>
          <p:nvPr>
            <p:ph idx="1"/>
          </p:nvPr>
        </p:nvSpPr>
        <p:spPr>
          <a:xfrm>
            <a:off x="2589211" y="1743740"/>
            <a:ext cx="9040813" cy="4167482"/>
          </a:xfrm>
        </p:spPr>
        <p:txBody>
          <a:bodyPr>
            <a:normAutofit/>
          </a:bodyPr>
          <a:lstStyle/>
          <a:p>
            <a:r>
              <a:rPr lang="de-DE" sz="2400" dirty="0" smtClean="0"/>
              <a:t>Warum schrieb der Papst dieses Schriftwerk?</a:t>
            </a:r>
          </a:p>
          <a:p>
            <a:pPr lvl="1"/>
            <a:r>
              <a:rPr lang="de-DE" sz="2200" dirty="0" smtClean="0"/>
              <a:t>Angesichts der Situation der Umweltzerstörung, in der wir uns befinden</a:t>
            </a:r>
          </a:p>
          <a:p>
            <a:pPr lvl="1"/>
            <a:r>
              <a:rPr lang="de-DE" sz="2200" dirty="0" smtClean="0"/>
              <a:t>Aus kirchlicher Überzeugung</a:t>
            </a:r>
          </a:p>
          <a:p>
            <a:pPr lvl="1"/>
            <a:r>
              <a:rPr lang="de-DE" sz="2200" dirty="0" smtClean="0"/>
              <a:t>Aus persönlicher Überzeugung</a:t>
            </a:r>
          </a:p>
          <a:p>
            <a:pPr lvl="1"/>
            <a:r>
              <a:rPr lang="de-DE" sz="2200" dirty="0" smtClean="0"/>
              <a:t>Aufforderung zu einem neuen offenen Dialog</a:t>
            </a:r>
          </a:p>
          <a:p>
            <a:pPr lvl="1"/>
            <a:r>
              <a:rPr lang="de-DE" sz="2200" dirty="0" smtClean="0"/>
              <a:t>Ein Umbruch im christlichen Gedanken: Aufruf zur ökologischen Umkehr</a:t>
            </a:r>
          </a:p>
        </p:txBody>
      </p:sp>
      <p:sp>
        <p:nvSpPr>
          <p:cNvPr id="4" name="Slide Number Placeholder 3"/>
          <p:cNvSpPr>
            <a:spLocks noGrp="1"/>
          </p:cNvSpPr>
          <p:nvPr>
            <p:ph type="sldNum" sz="quarter" idx="12"/>
          </p:nvPr>
        </p:nvSpPr>
        <p:spPr/>
        <p:txBody>
          <a:bodyPr/>
          <a:lstStyle/>
          <a:p>
            <a:fld id="{465AC0D0-C9EC-4B49-8365-65FF85433EE6}" type="slidenum">
              <a:rPr lang="de-DE" smtClean="0"/>
              <a:pPr/>
              <a:t>4</a:t>
            </a:fld>
            <a:endParaRPr lang="de-DE"/>
          </a:p>
        </p:txBody>
      </p:sp>
    </p:spTree>
    <p:extLst>
      <p:ext uri="{BB962C8B-B14F-4D97-AF65-F5344CB8AC3E}">
        <p14:creationId xmlns="" xmlns:p14="http://schemas.microsoft.com/office/powerpoint/2010/main" val="201583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lstStyle/>
          <a:p>
            <a:r>
              <a:rPr lang="de-DE" sz="4200" dirty="0" smtClean="0"/>
              <a:t>6 zentrale Themen der Enzyklika</a:t>
            </a:r>
            <a:endParaRPr lang="de-DE" sz="4200" dirty="0"/>
          </a:p>
        </p:txBody>
      </p:sp>
      <p:graphicFrame>
        <p:nvGraphicFramePr>
          <p:cNvPr id="4" name="Inhaltsplatzhalter 3"/>
          <p:cNvGraphicFramePr>
            <a:graphicFrameLocks noGrp="1"/>
          </p:cNvGraphicFramePr>
          <p:nvPr>
            <p:ph idx="1"/>
            <p:extLst>
              <p:ext uri="{D42A27DB-BD31-4B8C-83A1-F6EECF244321}">
                <p14:modId xmlns="" xmlns:p14="http://schemas.microsoft.com/office/powerpoint/2010/main" val="3911462565"/>
              </p:ext>
            </p:extLst>
          </p:nvPr>
        </p:nvGraphicFramePr>
        <p:xfrm>
          <a:off x="2589213" y="1743075"/>
          <a:ext cx="9040815" cy="3760575"/>
        </p:xfrm>
        <a:graphic>
          <a:graphicData uri="http://schemas.openxmlformats.org/drawingml/2006/table">
            <a:tbl>
              <a:tblPr firstRow="1" bandRow="1">
                <a:tableStyleId>{5C22544A-7EE6-4342-B048-85BDC9FD1C3A}</a:tableStyleId>
              </a:tblPr>
              <a:tblGrid>
                <a:gridCol w="1025525"/>
                <a:gridCol w="8015290"/>
              </a:tblGrid>
              <a:tr h="537225">
                <a:tc>
                  <a:txBody>
                    <a:bodyPr/>
                    <a:lstStyle/>
                    <a:p>
                      <a:pPr algn="l"/>
                      <a:r>
                        <a:rPr lang="de-DE" sz="2200" dirty="0" smtClean="0"/>
                        <a:t>Nr.</a:t>
                      </a:r>
                      <a:endParaRPr lang="de-DE" sz="2200" dirty="0"/>
                    </a:p>
                  </a:txBody>
                  <a:tcPr/>
                </a:tc>
                <a:tc>
                  <a:txBody>
                    <a:bodyPr/>
                    <a:lstStyle/>
                    <a:p>
                      <a:r>
                        <a:rPr lang="de-DE" sz="2200" dirty="0" smtClean="0"/>
                        <a:t>Thema</a:t>
                      </a:r>
                      <a:endParaRPr lang="de-DE" sz="2200" dirty="0"/>
                    </a:p>
                  </a:txBody>
                  <a:tcPr/>
                </a:tc>
              </a:tr>
              <a:tr h="537225">
                <a:tc>
                  <a:txBody>
                    <a:bodyPr/>
                    <a:lstStyle/>
                    <a:p>
                      <a:pPr algn="ctr"/>
                      <a:r>
                        <a:rPr lang="de-DE" sz="2200" dirty="0" smtClean="0"/>
                        <a:t>1</a:t>
                      </a:r>
                      <a:endParaRPr lang="de-DE" sz="2200" dirty="0"/>
                    </a:p>
                  </a:txBody>
                  <a:tcPr/>
                </a:tc>
                <a:tc>
                  <a:txBody>
                    <a:bodyPr/>
                    <a:lstStyle/>
                    <a:p>
                      <a:r>
                        <a:rPr lang="de-DE" sz="2200" dirty="0" smtClean="0"/>
                        <a:t>Die</a:t>
                      </a:r>
                      <a:r>
                        <a:rPr lang="de-DE" sz="2200" baseline="0" dirty="0" smtClean="0"/>
                        <a:t> sozio-ökologische Krise</a:t>
                      </a:r>
                      <a:endParaRPr lang="en-US" sz="2200" dirty="0"/>
                    </a:p>
                  </a:txBody>
                  <a:tcPr/>
                </a:tc>
              </a:tr>
              <a:tr h="537225">
                <a:tc>
                  <a:txBody>
                    <a:bodyPr/>
                    <a:lstStyle/>
                    <a:p>
                      <a:pPr algn="ctr"/>
                      <a:r>
                        <a:rPr lang="de-DE" sz="2200" dirty="0" smtClean="0"/>
                        <a:t>2</a:t>
                      </a:r>
                      <a:endParaRPr lang="de-DE" sz="2200" dirty="0"/>
                    </a:p>
                  </a:txBody>
                  <a:tcPr/>
                </a:tc>
                <a:tc>
                  <a:txBody>
                    <a:bodyPr/>
                    <a:lstStyle/>
                    <a:p>
                      <a:r>
                        <a:rPr lang="de-DE" sz="2200" dirty="0" smtClean="0"/>
                        <a:t>Die Ursachen</a:t>
                      </a:r>
                      <a:r>
                        <a:rPr lang="de-DE" sz="2200" baseline="0" dirty="0" smtClean="0"/>
                        <a:t> der Krise</a:t>
                      </a:r>
                      <a:endParaRPr lang="de-DE" sz="2200" dirty="0"/>
                    </a:p>
                  </a:txBody>
                  <a:tcPr/>
                </a:tc>
              </a:tr>
              <a:tr h="537225">
                <a:tc>
                  <a:txBody>
                    <a:bodyPr/>
                    <a:lstStyle/>
                    <a:p>
                      <a:pPr algn="ctr"/>
                      <a:r>
                        <a:rPr lang="de-DE" sz="2200" dirty="0" smtClean="0"/>
                        <a:t>3</a:t>
                      </a:r>
                      <a:endParaRPr lang="de-DE"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200" baseline="0" smtClean="0"/>
                        <a:t>Wissenschaft </a:t>
                      </a:r>
                      <a:r>
                        <a:rPr lang="de-DE" sz="2200" baseline="0" dirty="0" smtClean="0"/>
                        <a:t>und Religion</a:t>
                      </a:r>
                      <a:endParaRPr lang="de-DE" sz="2200" dirty="0" smtClean="0"/>
                    </a:p>
                  </a:txBody>
                  <a:tcPr/>
                </a:tc>
              </a:tr>
              <a:tr h="537225">
                <a:tc>
                  <a:txBody>
                    <a:bodyPr/>
                    <a:lstStyle/>
                    <a:p>
                      <a:pPr algn="ctr"/>
                      <a:r>
                        <a:rPr lang="de-DE" sz="2200" dirty="0" smtClean="0"/>
                        <a:t>4</a:t>
                      </a:r>
                      <a:endParaRPr lang="de-DE"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200" dirty="0" smtClean="0"/>
                        <a:t>Eine ganzheitliche Ökologie</a:t>
                      </a:r>
                      <a:endParaRPr lang="de-DE" sz="2200" dirty="0"/>
                    </a:p>
                  </a:txBody>
                  <a:tcPr/>
                </a:tc>
              </a:tr>
              <a:tr h="537225">
                <a:tc>
                  <a:txBody>
                    <a:bodyPr/>
                    <a:lstStyle/>
                    <a:p>
                      <a:pPr algn="ctr"/>
                      <a:r>
                        <a:rPr lang="de-DE" sz="2200" dirty="0" smtClean="0"/>
                        <a:t>5</a:t>
                      </a:r>
                      <a:endParaRPr lang="de-DE"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200" dirty="0" smtClean="0"/>
                        <a:t>Leitlinien für Orientierung und Handlung</a:t>
                      </a:r>
                    </a:p>
                  </a:txBody>
                  <a:tcPr/>
                </a:tc>
              </a:tr>
              <a:tr h="537225">
                <a:tc>
                  <a:txBody>
                    <a:bodyPr/>
                    <a:lstStyle/>
                    <a:p>
                      <a:pPr algn="ctr"/>
                      <a:r>
                        <a:rPr lang="de-DE" sz="2200" dirty="0" smtClean="0"/>
                        <a:t>6</a:t>
                      </a:r>
                      <a:endParaRPr lang="de-DE" sz="2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200" dirty="0" smtClean="0"/>
                        <a:t>Ökologische Erziehung und</a:t>
                      </a:r>
                      <a:r>
                        <a:rPr lang="de-DE" sz="2200" baseline="0" dirty="0" smtClean="0"/>
                        <a:t> Spiritualität</a:t>
                      </a:r>
                      <a:endParaRPr lang="de-DE" sz="2200" dirty="0"/>
                    </a:p>
                  </a:txBody>
                  <a:tcPr/>
                </a:tc>
              </a:tr>
            </a:tbl>
          </a:graphicData>
        </a:graphic>
      </p:graphicFrame>
      <p:sp>
        <p:nvSpPr>
          <p:cNvPr id="5" name="Slide Number Placeholder 4"/>
          <p:cNvSpPr>
            <a:spLocks noGrp="1"/>
          </p:cNvSpPr>
          <p:nvPr>
            <p:ph type="sldNum" sz="quarter" idx="12"/>
          </p:nvPr>
        </p:nvSpPr>
        <p:spPr/>
        <p:txBody>
          <a:bodyPr/>
          <a:lstStyle/>
          <a:p>
            <a:fld id="{465AC0D0-C9EC-4B49-8365-65FF85433EE6}" type="slidenum">
              <a:rPr lang="de-DE" smtClean="0"/>
              <a:pPr/>
              <a:t>5</a:t>
            </a:fld>
            <a:endParaRPr lang="de-DE"/>
          </a:p>
        </p:txBody>
      </p:sp>
    </p:spTree>
    <p:extLst>
      <p:ext uri="{BB962C8B-B14F-4D97-AF65-F5344CB8AC3E}">
        <p14:creationId xmlns="" xmlns:p14="http://schemas.microsoft.com/office/powerpoint/2010/main" val="993335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911687" cy="843183"/>
          </a:xfrm>
        </p:spPr>
        <p:txBody>
          <a:bodyPr>
            <a:noAutofit/>
          </a:bodyPr>
          <a:lstStyle/>
          <a:p>
            <a:r>
              <a:rPr lang="de-DE" sz="3800" dirty="0" smtClean="0"/>
              <a:t>Thema 1: Die sozio-ökologische Krise</a:t>
            </a:r>
            <a:endParaRPr lang="de-DE" sz="3800" dirty="0"/>
          </a:p>
        </p:txBody>
      </p:sp>
      <p:sp>
        <p:nvSpPr>
          <p:cNvPr id="5" name="Inhaltsplatzhalter 2"/>
          <p:cNvSpPr txBox="1">
            <a:spLocks/>
          </p:cNvSpPr>
          <p:nvPr/>
        </p:nvSpPr>
        <p:spPr>
          <a:xfrm>
            <a:off x="2589211" y="1570008"/>
            <a:ext cx="8694140" cy="43412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1000"/>
              </a:spcBef>
              <a:spcAft>
                <a:spcPts val="0"/>
              </a:spcAft>
              <a:buClr>
                <a:schemeClr val="accent1"/>
              </a:buClr>
              <a:buSzTx/>
              <a:buFont typeface="Wingdings 3" charset="2"/>
              <a:buChar char=""/>
              <a:tabLst/>
              <a:defRPr/>
            </a:pPr>
            <a:r>
              <a:rPr lang="de-DE" sz="2400" dirty="0" smtClean="0">
                <a:solidFill>
                  <a:schemeClr val="tx1">
                    <a:lumMod val="75000"/>
                    <a:lumOff val="25000"/>
                  </a:schemeClr>
                </a:solidFill>
              </a:rPr>
              <a:t>„…unser gemeinsames Haus ist stark beschädigt“ (61)</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Umweltverschmutzung und Klimawandel</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Wasser</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Verlust der biologischen Vielfalt</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Verschlechterung der Lebensqualität/sozialer Niedergang</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Weltweite soziale Ungerechtigkeit</a:t>
            </a:r>
          </a:p>
          <a:p>
            <a:pPr marL="800100" lvl="1" indent="-342900" defTabSz="457200">
              <a:spcBef>
                <a:spcPts val="1000"/>
              </a:spcBef>
              <a:buClr>
                <a:schemeClr val="accent1"/>
              </a:buClr>
              <a:buFont typeface="Wingdings 3" charset="2"/>
              <a:buChar char=""/>
            </a:pPr>
            <a:r>
              <a:rPr lang="de-DE" sz="2400" dirty="0" smtClean="0">
                <a:solidFill>
                  <a:schemeClr val="tx1">
                    <a:lumMod val="75000"/>
                    <a:lumOff val="25000"/>
                  </a:schemeClr>
                </a:solidFill>
              </a:rPr>
              <a:t>Die schwache Reaktion auf unsere Umweltprobleme</a:t>
            </a:r>
            <a:endParaRPr kumimoji="0" lang="de-DE" sz="180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fld id="{465AC0D0-C9EC-4B49-8365-65FF85433EE6}" type="slidenum">
              <a:rPr lang="de-DE" smtClean="0"/>
              <a:pPr/>
              <a:t>6</a:t>
            </a:fld>
            <a:endParaRPr lang="de-DE"/>
          </a:p>
        </p:txBody>
      </p:sp>
    </p:spTree>
    <p:extLst>
      <p:ext uri="{BB962C8B-B14F-4D97-AF65-F5344CB8AC3E}">
        <p14:creationId xmlns="" xmlns:p14="http://schemas.microsoft.com/office/powerpoint/2010/main" val="3022978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Earth Overshoot Day</a:t>
            </a:r>
            <a:endParaRPr lang="en-US" sz="3800" dirty="0"/>
          </a:p>
        </p:txBody>
      </p:sp>
      <p:pic>
        <p:nvPicPr>
          <p:cNvPr id="3" name="Content Placeholder 2"/>
          <p:cNvPicPr>
            <a:picLocks noGrp="1" noChangeAspect="1" noChangeArrowheads="1"/>
          </p:cNvPicPr>
          <p:nvPr>
            <p:ph idx="1"/>
          </p:nvPr>
        </p:nvPicPr>
        <p:blipFill>
          <a:blip r:embed="rId3" cstate="print"/>
          <a:srcRect/>
          <a:stretch>
            <a:fillRect/>
          </a:stretch>
        </p:blipFill>
        <p:spPr bwMode="auto">
          <a:xfrm>
            <a:off x="2618418" y="1467293"/>
            <a:ext cx="5887629" cy="502934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65AC0D0-C9EC-4B49-8365-65FF85433EE6}" type="slidenum">
              <a:rPr lang="de-DE" smtClean="0"/>
              <a:pPr/>
              <a:t>7</a:t>
            </a:fld>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err="1" smtClean="0"/>
              <a:t>Thema</a:t>
            </a:r>
            <a:r>
              <a:rPr lang="en-US" sz="3800" dirty="0" smtClean="0"/>
              <a:t> 1: </a:t>
            </a:r>
            <a:r>
              <a:rPr lang="de-DE" sz="3800" dirty="0" smtClean="0"/>
              <a:t>Die sozio-ökologische Krise</a:t>
            </a:r>
            <a:endParaRPr lang="en-US" sz="3800" dirty="0"/>
          </a:p>
        </p:txBody>
      </p:sp>
      <p:sp>
        <p:nvSpPr>
          <p:cNvPr id="3" name="Content Placeholder 2"/>
          <p:cNvSpPr>
            <a:spLocks noGrp="1"/>
          </p:cNvSpPr>
          <p:nvPr>
            <p:ph idx="1"/>
          </p:nvPr>
        </p:nvSpPr>
        <p:spPr/>
        <p:txBody>
          <a:bodyPr/>
          <a:lstStyle/>
          <a:p>
            <a:pPr lvl="0"/>
            <a:r>
              <a:rPr lang="de-DE" sz="2400" dirty="0" smtClean="0"/>
              <a:t>Die Auswirkungen der sozial-ökologischen Krise werden meist stärker von den Armen gespürt</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816742" y="3355680"/>
            <a:ext cx="7922142" cy="270580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465AC0D0-C9EC-4B49-8365-65FF85433EE6}" type="slidenum">
              <a:rPr lang="de-DE" smtClean="0"/>
              <a:pPr/>
              <a:t>8</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800" dirty="0" smtClean="0"/>
              <a:t>Thema 1: Die sozio-ökologische Krise</a:t>
            </a:r>
            <a:endParaRPr lang="en-US" sz="3800" dirty="0"/>
          </a:p>
        </p:txBody>
      </p:sp>
      <p:sp>
        <p:nvSpPr>
          <p:cNvPr id="3" name="Content Placeholder 2"/>
          <p:cNvSpPr>
            <a:spLocks noGrp="1"/>
          </p:cNvSpPr>
          <p:nvPr>
            <p:ph idx="1"/>
          </p:nvPr>
        </p:nvSpPr>
        <p:spPr>
          <a:xfrm>
            <a:off x="2589212" y="1552755"/>
            <a:ext cx="8915400" cy="4358467"/>
          </a:xfrm>
        </p:spPr>
        <p:txBody>
          <a:bodyPr>
            <a:normAutofit/>
          </a:bodyPr>
          <a:lstStyle/>
          <a:p>
            <a:r>
              <a:rPr lang="de-DE" sz="2400" dirty="0" smtClean="0"/>
              <a:t>Unsere Wegwerfkultur</a:t>
            </a:r>
          </a:p>
          <a:p>
            <a:endParaRPr lang="de-DE" dirty="0" smtClean="0"/>
          </a:p>
          <a:p>
            <a:endParaRPr lang="en-US" dirty="0"/>
          </a:p>
        </p:txBody>
      </p:sp>
      <p:pic>
        <p:nvPicPr>
          <p:cNvPr id="2050" name="Picture 2" descr="http://feo-english.weebly.com/uploads/1/3/2/6/13269550/3629309.jpg?441"/>
          <p:cNvPicPr>
            <a:picLocks noChangeAspect="1" noChangeArrowheads="1"/>
          </p:cNvPicPr>
          <p:nvPr/>
        </p:nvPicPr>
        <p:blipFill>
          <a:blip r:embed="rId3" cstate="print"/>
          <a:srcRect/>
          <a:stretch>
            <a:fillRect/>
          </a:stretch>
        </p:blipFill>
        <p:spPr bwMode="auto">
          <a:xfrm>
            <a:off x="7891038" y="4192438"/>
            <a:ext cx="3987062" cy="2406768"/>
          </a:xfrm>
          <a:prstGeom prst="rect">
            <a:avLst/>
          </a:prstGeom>
          <a:noFill/>
        </p:spPr>
      </p:pic>
      <p:pic>
        <p:nvPicPr>
          <p:cNvPr id="2052" name="Picture 4" descr="http://www.bluebird-electric.net/oceanography/Ocean_Plastic_International_Rescue/Ocean_Rescue_International_Pictures/albatross-plastic-poison-oceans-pacific-gyre-dead-chicks.jpg"/>
          <p:cNvPicPr>
            <a:picLocks noChangeAspect="1" noChangeArrowheads="1"/>
          </p:cNvPicPr>
          <p:nvPr/>
        </p:nvPicPr>
        <p:blipFill>
          <a:blip r:embed="rId4" cstate="print"/>
          <a:srcRect/>
          <a:stretch>
            <a:fillRect/>
          </a:stretch>
        </p:blipFill>
        <p:spPr bwMode="auto">
          <a:xfrm>
            <a:off x="2961976" y="2537664"/>
            <a:ext cx="4523623" cy="3207529"/>
          </a:xfrm>
          <a:prstGeom prst="rect">
            <a:avLst/>
          </a:prstGeom>
          <a:noFill/>
        </p:spPr>
      </p:pic>
      <p:pic>
        <p:nvPicPr>
          <p:cNvPr id="2054" name="Picture 6" descr="http://advocacy.britannica.com/blog/advocacy/wp-content/uploads/bags-2.jpg"/>
          <p:cNvPicPr>
            <a:picLocks noChangeAspect="1" noChangeArrowheads="1"/>
          </p:cNvPicPr>
          <p:nvPr/>
        </p:nvPicPr>
        <p:blipFill>
          <a:blip r:embed="rId5" cstate="print"/>
          <a:srcRect/>
          <a:stretch>
            <a:fillRect/>
          </a:stretch>
        </p:blipFill>
        <p:spPr bwMode="auto">
          <a:xfrm>
            <a:off x="7953554" y="1424049"/>
            <a:ext cx="3841630" cy="2535476"/>
          </a:xfrm>
          <a:prstGeom prst="rect">
            <a:avLst/>
          </a:prstGeom>
          <a:noFill/>
        </p:spPr>
      </p:pic>
      <p:sp>
        <p:nvSpPr>
          <p:cNvPr id="7" name="Slide Number Placeholder 6"/>
          <p:cNvSpPr>
            <a:spLocks noGrp="1"/>
          </p:cNvSpPr>
          <p:nvPr>
            <p:ph type="sldNum" sz="quarter" idx="12"/>
          </p:nvPr>
        </p:nvSpPr>
        <p:spPr/>
        <p:txBody>
          <a:bodyPr/>
          <a:lstStyle/>
          <a:p>
            <a:fld id="{465AC0D0-C9EC-4B49-8365-65FF85433EE6}" type="slidenum">
              <a:rPr lang="de-DE" smtClean="0"/>
              <a:pPr/>
              <a:t>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Grü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etze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1863</TotalTime>
  <Words>1590</Words>
  <Application>Microsoft Office PowerPoint</Application>
  <PresentationFormat>Custom</PresentationFormat>
  <Paragraphs>234</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Fetzen</vt:lpstr>
      <vt:lpstr>Laudato si’ Über die Sorge für  das gemeinsame Haus</vt:lpstr>
      <vt:lpstr>Der Sonnengesang</vt:lpstr>
      <vt:lpstr>Agenda</vt:lpstr>
      <vt:lpstr>Einführung</vt:lpstr>
      <vt:lpstr>6 zentrale Themen der Enzyklika</vt:lpstr>
      <vt:lpstr>Thema 1: Die sozio-ökologische Krise</vt:lpstr>
      <vt:lpstr>Earth Overshoot Day</vt:lpstr>
      <vt:lpstr>Thema 1: Die sozio-ökologische Krise</vt:lpstr>
      <vt:lpstr>Thema 1: Die sozio-ökologische Krise</vt:lpstr>
      <vt:lpstr>Thema 1: Die sozio-ökologische Krise</vt:lpstr>
      <vt:lpstr>Thema 1: Die sozio-ökologische Krise</vt:lpstr>
      <vt:lpstr>Thema 1: Die sozio-ökologische Krise</vt:lpstr>
      <vt:lpstr>Thema 2: Die Ursachen der Krise</vt:lpstr>
      <vt:lpstr>Thema 2: Die Ursachen der Krise</vt:lpstr>
      <vt:lpstr>Thema 2: Die Ursachen der Krise</vt:lpstr>
      <vt:lpstr>Thema 2: Die Ursachen der Krise</vt:lpstr>
      <vt:lpstr>Thema 2: Die Ursachen der Krise</vt:lpstr>
      <vt:lpstr>Thema 2: Die Ursachen der Krise</vt:lpstr>
      <vt:lpstr>Thema 2: Ursachen der Krise</vt:lpstr>
      <vt:lpstr>Thema 2: Die Ursachen der Krise</vt:lpstr>
      <vt:lpstr>Thema 2: Ursachen der Krise</vt:lpstr>
      <vt:lpstr>Thema 2: Die Ursachen der Krise</vt:lpstr>
      <vt:lpstr>Thema 3: Wissenschaft und Religion </vt:lpstr>
      <vt:lpstr>Thema 3: Wissenschaft und Religion </vt:lpstr>
      <vt:lpstr>Thema 3: Wissenschaft und Religion</vt:lpstr>
      <vt:lpstr>Thema 3: Wissenschaft und Religion</vt:lpstr>
      <vt:lpstr>Thema 3: Wissenschaft und Religion</vt:lpstr>
      <vt:lpstr>Thema 4: Eine ganzheitliche Ökologie </vt:lpstr>
      <vt:lpstr>Thema 4: Eine ganzheitliche Ökologie</vt:lpstr>
      <vt:lpstr>Thema 5: Leitlinien für Orientierung und Handlung</vt:lpstr>
      <vt:lpstr>Thema 6: Ökologische Erziehung und Spiritualität</vt:lpstr>
      <vt:lpstr>Thema 6: Ökologische Erziehung und Spiritualität</vt:lpstr>
      <vt:lpstr>Abschluss und Diskussion</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Laudato si’ Über die Sorge für das gemeinsame Haus</dc:title>
  <dc:creator>Matt</dc:creator>
  <cp:lastModifiedBy>Matt Johnson</cp:lastModifiedBy>
  <cp:revision>77</cp:revision>
  <dcterms:created xsi:type="dcterms:W3CDTF">2016-09-07T18:14:13Z</dcterms:created>
  <dcterms:modified xsi:type="dcterms:W3CDTF">2016-10-01T04:51:48Z</dcterms:modified>
</cp:coreProperties>
</file>